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30"/>
  </p:notesMasterIdLst>
  <p:sldIdLst>
    <p:sldId id="256" r:id="rId3"/>
    <p:sldId id="264" r:id="rId4"/>
    <p:sldId id="265" r:id="rId5"/>
    <p:sldId id="266" r:id="rId6"/>
    <p:sldId id="268" r:id="rId7"/>
    <p:sldId id="269" r:id="rId8"/>
    <p:sldId id="270" r:id="rId9"/>
    <p:sldId id="271" r:id="rId10"/>
    <p:sldId id="272" r:id="rId11"/>
    <p:sldId id="273" r:id="rId12"/>
    <p:sldId id="274" r:id="rId13"/>
    <p:sldId id="275" r:id="rId14"/>
    <p:sldId id="278" r:id="rId15"/>
    <p:sldId id="279" r:id="rId16"/>
    <p:sldId id="280" r:id="rId17"/>
    <p:sldId id="284" r:id="rId18"/>
    <p:sldId id="285" r:id="rId19"/>
    <p:sldId id="286" r:id="rId20"/>
    <p:sldId id="281" r:id="rId21"/>
    <p:sldId id="282" r:id="rId22"/>
    <p:sldId id="283" r:id="rId23"/>
    <p:sldId id="293" r:id="rId24"/>
    <p:sldId id="303" r:id="rId25"/>
    <p:sldId id="302" r:id="rId26"/>
    <p:sldId id="297" r:id="rId27"/>
    <p:sldId id="298" r:id="rId28"/>
    <p:sldId id="299"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139" autoAdjust="0"/>
  </p:normalViewPr>
  <p:slideViewPr>
    <p:cSldViewPr>
      <p:cViewPr varScale="1">
        <p:scale>
          <a:sx n="89" d="100"/>
          <a:sy n="89" d="100"/>
        </p:scale>
        <p:origin x="-62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C905C6-C238-4145-B376-F2B99F4468A8}" type="datetimeFigureOut">
              <a:rPr lang="en-GB" smtClean="0"/>
              <a:pPr/>
              <a:t>29/04/2014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73A3DB-7BE9-4012-B101-BCDABEA892D5}"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1" dirty="0" smtClean="0"/>
              <a:t>Trimming </a:t>
            </a:r>
          </a:p>
          <a:p>
            <a:endParaRPr lang="en-GB" b="1" dirty="0" smtClean="0"/>
          </a:p>
          <a:p>
            <a:r>
              <a:rPr lang="en-US" sz="1200" kern="1200" baseline="0" dirty="0" smtClean="0">
                <a:solidFill>
                  <a:schemeClr val="tx1"/>
                </a:solidFill>
                <a:latin typeface="+mn-lt"/>
                <a:ea typeface="+mn-ea"/>
                <a:cs typeface="+mn-cs"/>
              </a:rPr>
              <a:t>The weight and the position of an aircraft’s centre of gravity can change in flight, when fuel is used up, bombs dropped, ammunition fired and so on.</a:t>
            </a:r>
          </a:p>
          <a:p>
            <a:endParaRPr lang="en-US" sz="1200" b="1"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The centre of pressure will also change during the flight - usually with alterations of power, speed or attitude. All such changes will affect the balance of forces on the aircraft, sometimes quite markedly. For example a sideways pressure on the stick would be needed to keep the aircraft balanced if fuel is used from the left wing tank quicker than from the one on the right, making the aircraft right-wing heavy. Or on a multi-</a:t>
            </a:r>
            <a:r>
              <a:rPr lang="en-US" sz="1200" kern="1200" baseline="0" dirty="0" err="1" smtClean="0">
                <a:solidFill>
                  <a:schemeClr val="tx1"/>
                </a:solidFill>
                <a:latin typeface="+mn-lt"/>
                <a:ea typeface="+mn-ea"/>
                <a:cs typeface="+mn-cs"/>
              </a:rPr>
              <a:t>engined</a:t>
            </a:r>
            <a:r>
              <a:rPr lang="en-US" sz="1200" kern="1200" baseline="0" dirty="0" smtClean="0">
                <a:solidFill>
                  <a:schemeClr val="tx1"/>
                </a:solidFill>
                <a:latin typeface="+mn-lt"/>
                <a:ea typeface="+mn-ea"/>
                <a:cs typeface="+mn-cs"/>
              </a:rPr>
              <a:t> aircraft, should one engine fail or lose power, the differential thrust on the two wings would produce a yawing force which would have to be opposed by constant pressure on a rudder pedal, to maintain direction. In all these conditions, no pilot could fly accurately and safely for long without some help. </a:t>
            </a:r>
            <a:endParaRPr lang="en-GB" b="1" dirty="0"/>
          </a:p>
        </p:txBody>
      </p:sp>
      <p:sp>
        <p:nvSpPr>
          <p:cNvPr id="4" name="Slide Number Placeholder 3"/>
          <p:cNvSpPr>
            <a:spLocks noGrp="1"/>
          </p:cNvSpPr>
          <p:nvPr>
            <p:ph type="sldNum" sz="quarter" idx="10"/>
          </p:nvPr>
        </p:nvSpPr>
        <p:spPr/>
        <p:txBody>
          <a:bodyPr/>
          <a:lstStyle/>
          <a:p>
            <a:fld id="{1973A3DB-7BE9-4012-B101-BCDABEA892D5}" type="slidenum">
              <a:rPr lang="en-GB" smtClean="0"/>
              <a:pPr/>
              <a:t>3</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GB" sz="1200" u="sng" kern="1200" baseline="0" dirty="0" smtClean="0">
                <a:solidFill>
                  <a:schemeClr val="tx1"/>
                </a:solidFill>
                <a:latin typeface="+mn-lt"/>
                <a:ea typeface="+mn-ea"/>
                <a:cs typeface="+mn-cs"/>
              </a:rPr>
              <a:t>How Lift Varies</a:t>
            </a:r>
          </a:p>
          <a:p>
            <a:r>
              <a:rPr lang="en-US" sz="1200" kern="1200" baseline="0" dirty="0" smtClean="0">
                <a:solidFill>
                  <a:schemeClr val="tx1"/>
                </a:solidFill>
                <a:latin typeface="+mn-lt"/>
                <a:ea typeface="+mn-ea"/>
                <a:cs typeface="+mn-cs"/>
              </a:rPr>
              <a:t>Several factors affect the amount of lift produced by a wing. Those you need to know about at this stage are:</a:t>
            </a:r>
          </a:p>
          <a:p>
            <a:endParaRPr lang="en-US" sz="1200" kern="1200" baseline="0" dirty="0" smtClean="0">
              <a:solidFill>
                <a:schemeClr val="tx1"/>
              </a:solidFill>
              <a:latin typeface="+mn-lt"/>
              <a:ea typeface="+mn-ea"/>
              <a:cs typeface="+mn-cs"/>
            </a:endParaRPr>
          </a:p>
          <a:p>
            <a:pPr marL="228600" indent="-228600">
              <a:buAutoNum type="alphaLcPeriod"/>
            </a:pPr>
            <a:r>
              <a:rPr lang="en-US" sz="1200" kern="1200" baseline="0" dirty="0" smtClean="0">
                <a:solidFill>
                  <a:schemeClr val="tx1"/>
                </a:solidFill>
                <a:latin typeface="+mn-lt"/>
                <a:ea typeface="+mn-ea"/>
                <a:cs typeface="+mn-cs"/>
              </a:rPr>
              <a:t>Airspeed </a:t>
            </a:r>
          </a:p>
          <a:p>
            <a:pPr marL="228600" indent="-228600">
              <a:buNone/>
            </a:pPr>
            <a:r>
              <a:rPr lang="en-US" sz="1200" kern="1200" baseline="0" dirty="0" smtClean="0">
                <a:solidFill>
                  <a:schemeClr val="tx1"/>
                </a:solidFill>
                <a:latin typeface="+mn-lt"/>
                <a:ea typeface="+mn-ea"/>
                <a:cs typeface="+mn-cs"/>
              </a:rPr>
              <a:t>Altering the airspeed will vary the amount of lift produced by the wings. When an aircraft is stationary before take-off the wings are</a:t>
            </a:r>
          </a:p>
          <a:p>
            <a:r>
              <a:rPr lang="en-US" sz="1200" kern="1200" baseline="0" dirty="0" smtClean="0">
                <a:solidFill>
                  <a:schemeClr val="tx1"/>
                </a:solidFill>
                <a:latin typeface="+mn-lt"/>
                <a:ea typeface="+mn-ea"/>
                <a:cs typeface="+mn-cs"/>
              </a:rPr>
              <a:t>producing no lift. However, as the aircraft accelerates along the runway, the lift increases until there is enough to take the weight of the aircraft off the ground. In normal flight the pilot can either use the throttle, or make the aircraft climb or dive to alter the speed of the aircraft through the air. You might think that by doubling the airspeed there would be twice the lift, but in fact lift increases as the square of the speed. Double the airspeed gives four times the lift; treble the airspeed gives nine times the lift, and so on.</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b. Angle of Attack </a:t>
            </a:r>
          </a:p>
          <a:p>
            <a:r>
              <a:rPr lang="en-US" sz="1200" kern="1200" baseline="0" dirty="0" smtClean="0">
                <a:solidFill>
                  <a:schemeClr val="tx1"/>
                </a:solidFill>
                <a:latin typeface="+mn-lt"/>
                <a:ea typeface="+mn-ea"/>
                <a:cs typeface="+mn-cs"/>
              </a:rPr>
              <a:t>In most flight conditions the wings meet oncoming air at a slight angle which is called the angle of attack. This is the angle between the chord line of the wing and the oncoming air (or path of the aircraft).  The chord line is a straight line joining the leading edge to the trailing edge. The pilot can alter the angle of attack by altering the pitch attitude of the aircraft - which the pilot does by easing forward or pulling back on the control column. If the angle of attack is increased steadily from 0° and the airspeed is kept constant, the amount of lift will increase until the angle reaches about 15° If the angle of attack is increased beyond this point, the lift rapidly decreases and the wing is stalled.</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c. Air Density </a:t>
            </a:r>
          </a:p>
          <a:p>
            <a:r>
              <a:rPr lang="en-US" sz="1200" kern="1200" baseline="0" dirty="0" smtClean="0">
                <a:solidFill>
                  <a:schemeClr val="tx1"/>
                </a:solidFill>
                <a:latin typeface="+mn-lt"/>
                <a:ea typeface="+mn-ea"/>
                <a:cs typeface="+mn-cs"/>
              </a:rPr>
              <a:t>If the air becomes “thinner” or less dense (and this can happen with increases of height, temperature or humidity), the amount of lift is reduced. A low air density will directly concern a pilot, as on take-off the pilot would have to compensate for the reduced lift, by reaching a higher speed than usual to become airborne. This means the pilot would need more runway - and there might not be enough! To calculate the take-off run the pilot would use tables which allow for engine performance, the weight of the aircraft, the wind speed and direction, and of course the air temperature, humidity and density. The pilot might even have to postpone a take-off or alter something to put the aircraft within a safe limit for take-off: for example, off-load some cargo.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d. Wing Shape and Area </a:t>
            </a:r>
          </a:p>
          <a:p>
            <a:r>
              <a:rPr lang="en-US" sz="1200" kern="1200" baseline="0" dirty="0" smtClean="0">
                <a:solidFill>
                  <a:schemeClr val="tx1"/>
                </a:solidFill>
                <a:latin typeface="+mn-lt"/>
                <a:ea typeface="+mn-ea"/>
                <a:cs typeface="+mn-cs"/>
              </a:rPr>
              <a:t>The remaining factors that affect the amount of lift produced are the shape of the wing section and the plan area of the wing, both of which have been calculated by the aircraft designer to suit the aircraft’s role and required performance. A high-lift section would be used where good lift at low speeds is all-important - for example on a sailplane.</a:t>
            </a:r>
          </a:p>
          <a:p>
            <a:endParaRPr lang="en-US"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1973A3DB-7BE9-4012-B101-BCDABEA892D5}" type="slidenum">
              <a:rPr lang="en-GB" smtClean="0"/>
              <a:pPr/>
              <a:t>4</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FB28E8D-8BF3-4108-B5A7-85362E3461D1}" type="slidenum">
              <a:rPr lang="en-GB"/>
              <a:pPr>
                <a:defRPr/>
              </a:pPr>
              <a:t>5</a:t>
            </a:fld>
            <a:endParaRPr lang="en-GB" dirty="0"/>
          </a:p>
        </p:txBody>
      </p:sp>
      <p:sp>
        <p:nvSpPr>
          <p:cNvPr id="56323" name="Rectangle 2"/>
          <p:cNvSpPr>
            <a:spLocks noGrp="1" noRot="1" noChangeAspect="1" noChangeArrowheads="1" noTextEdit="1"/>
          </p:cNvSpPr>
          <p:nvPr>
            <p:ph type="sldImg"/>
          </p:nvPr>
        </p:nvSpPr>
        <p:spPr bwMode="auto">
          <a:xfrm>
            <a:off x="1298575" y="801688"/>
            <a:ext cx="4260850" cy="3195637"/>
          </a:xfrm>
          <a:noFill/>
          <a:ln>
            <a:solidFill>
              <a:srgbClr val="000000"/>
            </a:solidFill>
            <a:miter lim="800000"/>
            <a:headEnd/>
            <a:tailEnd/>
          </a:ln>
        </p:spPr>
      </p:sp>
      <p:sp>
        <p:nvSpPr>
          <p:cNvPr id="56324" name="Rectangle 3"/>
          <p:cNvSpPr>
            <a:spLocks noGrp="1" noChangeArrowheads="1"/>
          </p:cNvSpPr>
          <p:nvPr>
            <p:ph type="body" idx="1"/>
          </p:nvPr>
        </p:nvSpPr>
        <p:spPr bwMode="auto">
          <a:xfrm>
            <a:off x="914400" y="4346575"/>
            <a:ext cx="5029200" cy="3849688"/>
          </a:xfrm>
          <a:noFill/>
        </p:spPr>
        <p:txBody>
          <a:bodyPr wrap="square" numCol="1" anchor="t" anchorCtr="0" compatLnSpc="1">
            <a:prstTxWarp prst="textNoShape">
              <a:avLst/>
            </a:prstTxWarp>
          </a:bodyPr>
          <a:lstStyle/>
          <a:p>
            <a:r>
              <a:rPr lang="en-GB" b="0" dirty="0" smtClean="0"/>
              <a:t>METHODS OF LIFT AUGMENTATION</a:t>
            </a:r>
          </a:p>
          <a:p>
            <a:r>
              <a:rPr lang="en-GB" b="0" dirty="0" smtClean="0"/>
              <a:t>FLAPS </a:t>
            </a:r>
            <a:r>
              <a:rPr lang="en-GB" b="0" i="1" dirty="0" smtClean="0"/>
              <a:t>(Trailing Edge &amp; Leading Edge)		</a:t>
            </a:r>
            <a:endParaRPr lang="en-GB" b="0" dirty="0" smtClean="0"/>
          </a:p>
          <a:p>
            <a:r>
              <a:rPr lang="en-GB" b="0" dirty="0" smtClean="0"/>
              <a:t>SLATS &amp; SLOTS							</a:t>
            </a:r>
          </a:p>
          <a:p>
            <a:r>
              <a:rPr lang="en-GB" b="0" dirty="0" smtClean="0"/>
              <a:t>BOUNDARY LAYER CONTROL		</a:t>
            </a:r>
          </a:p>
          <a:p>
            <a:r>
              <a:rPr lang="en-GB" b="0" dirty="0" smtClean="0"/>
              <a:t>(Vectored Thrust)					</a:t>
            </a:r>
          </a:p>
          <a:p>
            <a:r>
              <a:rPr lang="en-GB" b="0" dirty="0" smtClean="0"/>
              <a:t>(Variable Geometry)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8FCB0E8-909F-4913-96A0-9DBE41F107AE}" type="slidenum">
              <a:rPr lang="en-GB"/>
              <a:pPr>
                <a:defRPr/>
              </a:pPr>
              <a:t>6</a:t>
            </a:fld>
            <a:endParaRPr lang="en-GB" dirty="0"/>
          </a:p>
        </p:txBody>
      </p:sp>
      <p:sp>
        <p:nvSpPr>
          <p:cNvPr id="57347" name="Rectangle 2"/>
          <p:cNvSpPr>
            <a:spLocks noGrp="1" noRot="1" noChangeAspect="1" noChangeArrowheads="1" noTextEdit="1"/>
          </p:cNvSpPr>
          <p:nvPr>
            <p:ph type="sldImg"/>
          </p:nvPr>
        </p:nvSpPr>
        <p:spPr bwMode="auto">
          <a:xfrm>
            <a:off x="1298575" y="801688"/>
            <a:ext cx="4260850" cy="3195637"/>
          </a:xfrm>
          <a:noFill/>
          <a:ln>
            <a:solidFill>
              <a:srgbClr val="000000"/>
            </a:solidFill>
            <a:miter lim="800000"/>
            <a:headEnd/>
            <a:tailEnd/>
          </a:ln>
        </p:spPr>
      </p:sp>
      <p:sp>
        <p:nvSpPr>
          <p:cNvPr id="57348" name="Rectangle 3"/>
          <p:cNvSpPr>
            <a:spLocks noGrp="1" noChangeArrowheads="1"/>
          </p:cNvSpPr>
          <p:nvPr>
            <p:ph type="body" idx="1"/>
          </p:nvPr>
        </p:nvSpPr>
        <p:spPr bwMode="auto">
          <a:xfrm>
            <a:off x="914400" y="4346575"/>
            <a:ext cx="5029200" cy="3849688"/>
          </a:xfrm>
          <a:noFill/>
        </p:spPr>
        <p:txBody>
          <a:bodyPr wrap="square" numCol="1" anchor="t" anchorCtr="0" compatLnSpc="1">
            <a:prstTxWarp prst="textNoShape">
              <a:avLst/>
            </a:prstTxWarp>
          </a:bodyPr>
          <a:lstStyle/>
          <a:p>
            <a:r>
              <a:rPr lang="en-GB" b="1" dirty="0" smtClean="0"/>
              <a:t>LIFT AUGMENTATION  DEVICES</a:t>
            </a:r>
            <a:endParaRPr lang="en-GB" dirty="0" smtClean="0"/>
          </a:p>
          <a:p>
            <a:r>
              <a:rPr lang="en-GB" dirty="0" smtClean="0"/>
              <a:t>How does each increase </a:t>
            </a:r>
            <a:r>
              <a:rPr lang="en-GB" dirty="0" err="1" smtClean="0"/>
              <a:t>Cl</a:t>
            </a:r>
            <a:r>
              <a:rPr lang="en-GB" dirty="0" smtClean="0"/>
              <a:t> , camber etc?</a:t>
            </a:r>
          </a:p>
          <a:p>
            <a:endParaRPr lang="en-GB" dirty="0" smtClean="0"/>
          </a:p>
          <a:p>
            <a:r>
              <a:rPr lang="en-US" sz="1200" kern="1200" baseline="0" dirty="0" smtClean="0">
                <a:solidFill>
                  <a:schemeClr val="tx1"/>
                </a:solidFill>
                <a:latin typeface="+mn-lt"/>
                <a:ea typeface="+mn-ea"/>
                <a:cs typeface="+mn-cs"/>
              </a:rPr>
              <a:t>For the sake of safety, an aircraft’s wing should be designed so that the aircraft can make its approach to land at a controlled slow speed, and along a moderately steep approach path (so the pilot can see easily over the nose, to where </a:t>
            </a:r>
            <a:r>
              <a:rPr lang="en-GB" sz="1200" kern="1200" baseline="0" dirty="0" smtClean="0">
                <a:solidFill>
                  <a:schemeClr val="tx1"/>
                </a:solidFill>
                <a:latin typeface="+mn-lt"/>
                <a:ea typeface="+mn-ea"/>
                <a:cs typeface="+mn-cs"/>
              </a:rPr>
              <a:t>the aircraft is landing).</a:t>
            </a:r>
          </a:p>
          <a:p>
            <a:endParaRPr lang="en-GB"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However, this design of wing will not be efficient at the higher speeds needed for transit and other operational flying. A well-proven solution to the problem is to design the wing largely for its main task, and to add flaps for use on the approach and </a:t>
            </a:r>
            <a:r>
              <a:rPr lang="en-GB" sz="1200" kern="1200" baseline="0" dirty="0" smtClean="0">
                <a:solidFill>
                  <a:schemeClr val="tx1"/>
                </a:solidFill>
                <a:latin typeface="+mn-lt"/>
                <a:ea typeface="+mn-ea"/>
                <a:cs typeface="+mn-cs"/>
              </a:rPr>
              <a:t>landing.</a:t>
            </a:r>
          </a:p>
          <a:p>
            <a:endParaRPr lang="en-GB" sz="1200" kern="1200" baseline="0" dirty="0" smtClean="0">
              <a:solidFill>
                <a:schemeClr val="tx1"/>
              </a:solidFill>
              <a:latin typeface="+mn-lt"/>
              <a:ea typeface="+mn-ea"/>
              <a:cs typeface="+mn-cs"/>
            </a:endParaRPr>
          </a:p>
          <a:p>
            <a:r>
              <a:rPr lang="en-GB" sz="1200" b="1" kern="1200" baseline="0" dirty="0" smtClean="0">
                <a:solidFill>
                  <a:schemeClr val="tx1"/>
                </a:solidFill>
                <a:latin typeface="+mn-lt"/>
                <a:ea typeface="+mn-ea"/>
                <a:cs typeface="+mn-cs"/>
              </a:rPr>
              <a:t>How do flaps work?</a:t>
            </a:r>
          </a:p>
          <a:p>
            <a:r>
              <a:rPr lang="en-US" sz="1200" kern="1200" baseline="0" dirty="0" smtClean="0">
                <a:solidFill>
                  <a:schemeClr val="tx1"/>
                </a:solidFill>
                <a:latin typeface="+mn-lt"/>
                <a:ea typeface="+mn-ea"/>
                <a:cs typeface="+mn-cs"/>
              </a:rPr>
              <a:t>The flaps are hinged surfaces, usually fitted to the trailing edges of the wings, inboard of the ailerons. They can be mounted along the leading edges - and some aircraft, particularly airliners, have them at both the leading and trailing edges. However, we shall confine ourselves to the trailing edge variety. The flaps, one on each wing, are operated together and in stages by the pilot. In the unused or “up” position they lie flush with the wing surfaces and form part of the wing, and in the fully “down” position they are at an angle of 90° or so to the wing surfaces.</a:t>
            </a:r>
          </a:p>
          <a:p>
            <a:endParaRPr lang="en-US" sz="1200" b="1"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There are many types of flaps, each with their own characteristics, but when selected down they all increase the effective camber of the wing and hence its lift. In addition, flaps will increase drag. </a:t>
            </a:r>
            <a:endParaRPr lang="en-GB" b="1"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5B1883D-06CD-47CA-9FC2-F91BE8B860AC}" type="slidenum">
              <a:rPr lang="en-GB"/>
              <a:pPr>
                <a:defRPr/>
              </a:pPr>
              <a:t>14</a:t>
            </a:fld>
            <a:endParaRPr lang="en-GB" dirty="0"/>
          </a:p>
        </p:txBody>
      </p:sp>
      <p:sp>
        <p:nvSpPr>
          <p:cNvPr id="58371" name="Rectangle 2"/>
          <p:cNvSpPr>
            <a:spLocks noGrp="1" noChangeArrowheads="1"/>
          </p:cNvSpPr>
          <p:nvPr>
            <p:ph type="body" idx="1"/>
          </p:nvPr>
        </p:nvSpPr>
        <p:spPr bwMode="auto">
          <a:xfrm>
            <a:off x="914400" y="4346575"/>
            <a:ext cx="5029200" cy="3849688"/>
          </a:xfrm>
          <a:noFill/>
        </p:spPr>
        <p:txBody>
          <a:bodyPr wrap="square" lIns="90488" tIns="44450" rIns="90488" bIns="44450" numCol="1" anchor="t" anchorCtr="0" compatLnSpc="1">
            <a:prstTxWarp prst="textNoShape">
              <a:avLst/>
            </a:prstTxWarp>
          </a:bodyPr>
          <a:lstStyle/>
          <a:p>
            <a:endParaRPr lang="en-GB" smtClean="0"/>
          </a:p>
        </p:txBody>
      </p:sp>
      <p:sp>
        <p:nvSpPr>
          <p:cNvPr id="58372" name="Rectangle 3"/>
          <p:cNvSpPr>
            <a:spLocks noGrp="1" noRot="1" noChangeAspect="1" noChangeArrowheads="1" noTextEdit="1"/>
          </p:cNvSpPr>
          <p:nvPr>
            <p:ph type="sldImg"/>
          </p:nvPr>
        </p:nvSpPr>
        <p:spPr bwMode="auto">
          <a:xfrm>
            <a:off x="1298575" y="801688"/>
            <a:ext cx="4260850" cy="3195637"/>
          </a:xfrm>
          <a:noFill/>
          <a:ln cap="flat">
            <a:solidFill>
              <a:schemeClr val="tx1"/>
            </a:solidFill>
            <a:miter lim="800000"/>
            <a:headEnd/>
            <a:tailEnd/>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5CE9142-60FA-4266-A63B-D42436A487C2}" type="slidenum">
              <a:rPr lang="en-GB"/>
              <a:pPr>
                <a:defRPr/>
              </a:pPr>
              <a:t>18</a:t>
            </a:fld>
            <a:endParaRPr lang="en-GB" dirty="0"/>
          </a:p>
        </p:txBody>
      </p:sp>
      <p:sp>
        <p:nvSpPr>
          <p:cNvPr id="61443" name="Rectangle 2"/>
          <p:cNvSpPr>
            <a:spLocks noGrp="1" noChangeArrowheads="1"/>
          </p:cNvSpPr>
          <p:nvPr>
            <p:ph type="body" idx="1"/>
          </p:nvPr>
        </p:nvSpPr>
        <p:spPr bwMode="auto">
          <a:xfrm>
            <a:off x="914400" y="4346575"/>
            <a:ext cx="5029200" cy="3849688"/>
          </a:xfrm>
          <a:noFill/>
        </p:spPr>
        <p:txBody>
          <a:bodyPr wrap="square" lIns="90488" tIns="44450" rIns="90488" bIns="44450" numCol="1" anchor="t" anchorCtr="0" compatLnSpc="1">
            <a:prstTxWarp prst="textNoShape">
              <a:avLst/>
            </a:prstTxWarp>
          </a:bodyPr>
          <a:lstStyle/>
          <a:p>
            <a:endParaRPr lang="en-GB" smtClean="0"/>
          </a:p>
        </p:txBody>
      </p:sp>
      <p:sp>
        <p:nvSpPr>
          <p:cNvPr id="61444" name="Rectangle 3"/>
          <p:cNvSpPr>
            <a:spLocks noGrp="1" noRot="1" noChangeAspect="1" noChangeArrowheads="1" noTextEdit="1"/>
          </p:cNvSpPr>
          <p:nvPr>
            <p:ph type="sldImg"/>
          </p:nvPr>
        </p:nvSpPr>
        <p:spPr bwMode="auto">
          <a:xfrm>
            <a:off x="1298575" y="801688"/>
            <a:ext cx="4260850" cy="3195637"/>
          </a:xfrm>
          <a:noFill/>
          <a:ln cap="flat">
            <a:solidFill>
              <a:schemeClr val="tx1"/>
            </a:solidFill>
            <a:miter lim="800000"/>
            <a:headEnd/>
            <a:tailEnd/>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A832774-7B6F-49CA-A1AA-FE485453427C}" type="slidenum">
              <a:rPr lang="en-GB"/>
              <a:pPr>
                <a:defRPr/>
              </a:pPr>
              <a:t>19</a:t>
            </a:fld>
            <a:endParaRPr lang="en-GB" dirty="0"/>
          </a:p>
        </p:txBody>
      </p:sp>
      <p:sp>
        <p:nvSpPr>
          <p:cNvPr id="59395" name="Rectangle 2"/>
          <p:cNvSpPr>
            <a:spLocks noGrp="1" noRot="1" noChangeAspect="1" noChangeArrowheads="1" noTextEdit="1"/>
          </p:cNvSpPr>
          <p:nvPr>
            <p:ph type="sldImg"/>
          </p:nvPr>
        </p:nvSpPr>
        <p:spPr bwMode="auto">
          <a:xfrm>
            <a:off x="1298575" y="801688"/>
            <a:ext cx="4260850" cy="3195637"/>
          </a:xfrm>
          <a:noFill/>
          <a:ln>
            <a:solidFill>
              <a:srgbClr val="000000"/>
            </a:solidFill>
            <a:miter lim="800000"/>
            <a:headEnd/>
            <a:tailEnd/>
          </a:ln>
        </p:spPr>
      </p:sp>
      <p:sp>
        <p:nvSpPr>
          <p:cNvPr id="59396" name="Rectangle 3"/>
          <p:cNvSpPr>
            <a:spLocks noGrp="1" noChangeArrowheads="1"/>
          </p:cNvSpPr>
          <p:nvPr>
            <p:ph type="body" idx="1"/>
          </p:nvPr>
        </p:nvSpPr>
        <p:spPr bwMode="auto">
          <a:xfrm>
            <a:off x="914400" y="4346575"/>
            <a:ext cx="5029200" cy="3849688"/>
          </a:xfrm>
          <a:noFill/>
        </p:spPr>
        <p:txBody>
          <a:bodyPr wrap="square" numCol="1" anchor="t" anchorCtr="0" compatLnSpc="1">
            <a:prstTxWarp prst="textNoShape">
              <a:avLst/>
            </a:prstTxWarp>
          </a:bodyPr>
          <a:lstStyle/>
          <a:p>
            <a:r>
              <a:rPr lang="en-GB" b="1" dirty="0" smtClean="0"/>
              <a:t>FIXED SLAT</a:t>
            </a:r>
          </a:p>
          <a:p>
            <a:r>
              <a:rPr lang="en-GB" dirty="0" smtClean="0"/>
              <a:t>Only works at high AOA </a:t>
            </a:r>
            <a:r>
              <a:rPr lang="en-GB" dirty="0" err="1" smtClean="0"/>
              <a:t>ie</a:t>
            </a:r>
            <a:r>
              <a:rPr lang="en-GB" dirty="0" smtClean="0"/>
              <a:t> t/o and landing</a:t>
            </a:r>
          </a:p>
          <a:p>
            <a:endParaRPr lang="en-GB" dirty="0" smtClean="0"/>
          </a:p>
          <a:p>
            <a:r>
              <a:rPr lang="en-GB" b="1" dirty="0" smtClean="0"/>
              <a:t>What is a slat?</a:t>
            </a:r>
          </a:p>
          <a:p>
            <a:r>
              <a:rPr lang="en-US" sz="1200" kern="1200" baseline="0" dirty="0" smtClean="0">
                <a:solidFill>
                  <a:schemeClr val="tx1"/>
                </a:solidFill>
                <a:latin typeface="+mn-lt"/>
                <a:ea typeface="+mn-ea"/>
                <a:cs typeface="+mn-cs"/>
              </a:rPr>
              <a:t>Slats are another device which designers may fit to improve handling at low speeds. They are small </a:t>
            </a:r>
            <a:r>
              <a:rPr lang="en-US" sz="1200" kern="1200" baseline="0" dirty="0" err="1" smtClean="0">
                <a:solidFill>
                  <a:schemeClr val="tx1"/>
                </a:solidFill>
                <a:latin typeface="+mn-lt"/>
                <a:ea typeface="+mn-ea"/>
                <a:cs typeface="+mn-cs"/>
              </a:rPr>
              <a:t>aerofoils</a:t>
            </a:r>
            <a:r>
              <a:rPr lang="en-US" sz="1200" kern="1200" baseline="0" dirty="0" smtClean="0">
                <a:solidFill>
                  <a:schemeClr val="tx1"/>
                </a:solidFill>
                <a:latin typeface="+mn-lt"/>
                <a:ea typeface="+mn-ea"/>
                <a:cs typeface="+mn-cs"/>
              </a:rPr>
              <a:t> (i.e. shaped so as to develop lift), positioned along the leading edge of each wing. The diagram shows an automatic slat, which is designed so that when it is not needed it is held in the closed position by springs. </a:t>
            </a:r>
          </a:p>
          <a:p>
            <a:endParaRPr lang="en-US" sz="1200" b="1"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When the wing reaches a high angle of attack, the lift forces on the highly-cambered slat overcome the springs and the slat opens. Air can now flow through the slot formed between the slat and the wing. The shape of the slot is such that the air accelerates through it; this improves the pattern of the airflow over the wing, with some very beneficial effects. Instead of stalling at the usual angle of attack of 15° or so, the wing can reach an angle of as much as 25° before stalling, and the stalling speed is very much reduced.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For example, an aircraft whose stalling speed in approach conditions would be 100 </a:t>
            </a:r>
            <a:r>
              <a:rPr lang="en-US" sz="1200" kern="1200" baseline="0" dirty="0" err="1" smtClean="0">
                <a:solidFill>
                  <a:schemeClr val="tx1"/>
                </a:solidFill>
                <a:latin typeface="+mn-lt"/>
                <a:ea typeface="+mn-ea"/>
                <a:cs typeface="+mn-cs"/>
              </a:rPr>
              <a:t>kts</a:t>
            </a:r>
            <a:r>
              <a:rPr lang="en-US" sz="1200" kern="1200" baseline="0" dirty="0" smtClean="0">
                <a:solidFill>
                  <a:schemeClr val="tx1"/>
                </a:solidFill>
                <a:latin typeface="+mn-lt"/>
                <a:ea typeface="+mn-ea"/>
                <a:cs typeface="+mn-cs"/>
              </a:rPr>
              <a:t> without slats, might have it reduced to 80 </a:t>
            </a:r>
            <a:r>
              <a:rPr lang="en-US" sz="1200" kern="1200" baseline="0" dirty="0" err="1" smtClean="0">
                <a:solidFill>
                  <a:schemeClr val="tx1"/>
                </a:solidFill>
                <a:latin typeface="+mn-lt"/>
                <a:ea typeface="+mn-ea"/>
                <a:cs typeface="+mn-cs"/>
              </a:rPr>
              <a:t>kts</a:t>
            </a:r>
            <a:r>
              <a:rPr lang="en-US" sz="1200" kern="1200" baseline="0" dirty="0" smtClean="0">
                <a:solidFill>
                  <a:schemeClr val="tx1"/>
                </a:solidFill>
                <a:latin typeface="+mn-lt"/>
                <a:ea typeface="+mn-ea"/>
                <a:cs typeface="+mn-cs"/>
              </a:rPr>
              <a:t> with slats fitted. They do, however, cause extra drag which is unwanted at higher operating speeds, which is why they are designed so that the springs close them automatically at lower angles of attack. On some aircraft the slats are not automatic, but are operated from the cockpit in conjunction with the flaps, for use during takeoff and landing. To provide maximum lift, so as to take off in the shortest possible distance, the leading edge slats are opened fully, and the flaps are extended to </a:t>
            </a:r>
            <a:r>
              <a:rPr lang="en-GB" sz="1200" kern="1200" baseline="0" dirty="0" smtClean="0">
                <a:solidFill>
                  <a:schemeClr val="tx1"/>
                </a:solidFill>
                <a:latin typeface="+mn-lt"/>
                <a:ea typeface="+mn-ea"/>
                <a:cs typeface="+mn-cs"/>
              </a:rPr>
              <a:t>about 20°.</a:t>
            </a:r>
          </a:p>
          <a:p>
            <a:endParaRPr lang="en-GB" sz="1200" b="1"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When the aircraft is airborne, the slats and flaps are closed and the aircraft is trimmed for normal flight. To provide a steep approach path and slow speed when landing, both slat and flap are fully extended. In the illustration, the amount of flap has been increased to 30°, but this angle varies with different types of aircraft and may be as </a:t>
            </a:r>
            <a:r>
              <a:rPr lang="en-GB" sz="1200" kern="1200" baseline="0" smtClean="0">
                <a:solidFill>
                  <a:schemeClr val="tx1"/>
                </a:solidFill>
                <a:latin typeface="+mn-lt"/>
                <a:ea typeface="+mn-ea"/>
                <a:cs typeface="+mn-cs"/>
              </a:rPr>
              <a:t>much </a:t>
            </a:r>
            <a:r>
              <a:rPr lang="en-GB" sz="1200" kern="1200" baseline="0" dirty="0" smtClean="0">
                <a:solidFill>
                  <a:schemeClr val="tx1"/>
                </a:solidFill>
                <a:latin typeface="+mn-lt"/>
                <a:ea typeface="+mn-ea"/>
                <a:cs typeface="+mn-cs"/>
              </a:rPr>
              <a:t>as </a:t>
            </a:r>
            <a:r>
              <a:rPr lang="en-GB" sz="1200" kern="1200" baseline="0" smtClean="0">
                <a:solidFill>
                  <a:schemeClr val="tx1"/>
                </a:solidFill>
                <a:latin typeface="+mn-lt"/>
                <a:ea typeface="+mn-ea"/>
                <a:cs typeface="+mn-cs"/>
              </a:rPr>
              <a:t>80°.</a:t>
            </a:r>
            <a:endParaRPr lang="en-GB" b="1"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4756C63-69EA-4B93-A4CD-A5A27B72D93B}" type="slidenum">
              <a:rPr lang="en-GB"/>
              <a:pPr>
                <a:defRPr/>
              </a:pPr>
              <a:t>20</a:t>
            </a:fld>
            <a:endParaRPr lang="en-GB" dirty="0"/>
          </a:p>
        </p:txBody>
      </p:sp>
      <p:sp>
        <p:nvSpPr>
          <p:cNvPr id="60419" name="Rectangle 2"/>
          <p:cNvSpPr>
            <a:spLocks noGrp="1" noRot="1" noChangeAspect="1" noChangeArrowheads="1" noTextEdit="1"/>
          </p:cNvSpPr>
          <p:nvPr>
            <p:ph type="sldImg"/>
          </p:nvPr>
        </p:nvSpPr>
        <p:spPr bwMode="auto">
          <a:xfrm>
            <a:off x="1298575" y="801688"/>
            <a:ext cx="4260850" cy="3195637"/>
          </a:xfrm>
          <a:noFill/>
          <a:ln>
            <a:solidFill>
              <a:srgbClr val="000000"/>
            </a:solidFill>
            <a:miter lim="800000"/>
            <a:headEnd/>
            <a:tailEnd/>
          </a:ln>
        </p:spPr>
      </p:sp>
      <p:sp>
        <p:nvSpPr>
          <p:cNvPr id="60420" name="Rectangle 3"/>
          <p:cNvSpPr>
            <a:spLocks noGrp="1" noChangeArrowheads="1"/>
          </p:cNvSpPr>
          <p:nvPr>
            <p:ph type="body" idx="1"/>
          </p:nvPr>
        </p:nvSpPr>
        <p:spPr bwMode="auto">
          <a:xfrm>
            <a:off x="914400" y="4346575"/>
            <a:ext cx="5029200" cy="3849688"/>
          </a:xfrm>
          <a:noFill/>
        </p:spPr>
        <p:txBody>
          <a:bodyPr wrap="square" numCol="1" anchor="t" anchorCtr="0" compatLnSpc="1">
            <a:prstTxWarp prst="textNoShape">
              <a:avLst/>
            </a:prstTxWarp>
          </a:bodyPr>
          <a:lstStyle/>
          <a:p>
            <a:r>
              <a:rPr lang="en-GB" b="1" smtClean="0"/>
              <a:t>FIXED SLAT</a:t>
            </a:r>
          </a:p>
          <a:p>
            <a:r>
              <a:rPr lang="en-GB" b="1" smtClean="0"/>
              <a:t>		</a:t>
            </a:r>
            <a:r>
              <a:rPr lang="en-GB" smtClean="0"/>
              <a:t>Only works at high AOA ie t/o and landing</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For most flaps, there is a huge gain in lift when they are lowered to angles of 30° to 60°, and very little more at 60° to 90°. Drag, on the other hand, increases only moderately at small angles and greatly at large angles of depression. </a:t>
            </a:r>
          </a:p>
          <a:p>
            <a:endParaRPr lang="en-US" sz="1200" b="1"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Obviously, because of the greatly increased lift given at 30° of flap, the stalling speed is reduced and consequently it is possible to use slower, safer approach and landing speeds. However, because very little extra drag is being produced, the approach angle is scarcely affected.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If 90° of flap are selected however, this gives a tremendous increase in drag, which in turn means that the pilot must lower the nose considerably to maintain the approach speed - in other words, the pilot has a much steeper approach angle and therefore a better forward view. Advantages of the lower approach speed include a reduced touch-down speed and a shorter landing run. Finally, the use of a small amount of flap (about 15°) will also improve the lift at take-off speeds, with such a small penalty in drag, that for most aircraft types a shortened take-off run is possible. </a:t>
            </a:r>
            <a:endParaRPr lang="en-GB" dirty="0"/>
          </a:p>
        </p:txBody>
      </p:sp>
      <p:sp>
        <p:nvSpPr>
          <p:cNvPr id="4" name="Slide Number Placeholder 3"/>
          <p:cNvSpPr>
            <a:spLocks noGrp="1"/>
          </p:cNvSpPr>
          <p:nvPr>
            <p:ph type="sldNum" sz="quarter" idx="10"/>
          </p:nvPr>
        </p:nvSpPr>
        <p:spPr/>
        <p:txBody>
          <a:bodyPr/>
          <a:lstStyle/>
          <a:p>
            <a:fld id="{1973A3DB-7BE9-4012-B101-BCDABEA892D5}" type="slidenum">
              <a:rPr lang="en-GB" smtClean="0"/>
              <a:pPr/>
              <a:t>22</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4450" name="Rectangle 2"/>
          <p:cNvSpPr>
            <a:spLocks noGrp="1" noChangeArrowheads="1"/>
          </p:cNvSpPr>
          <p:nvPr>
            <p:ph type="ctrTitle"/>
          </p:nvPr>
        </p:nvSpPr>
        <p:spPr>
          <a:xfrm>
            <a:off x="395288" y="430213"/>
            <a:ext cx="4875212" cy="695325"/>
          </a:xfrm>
        </p:spPr>
        <p:txBody>
          <a:bodyPr/>
          <a:lstStyle>
            <a:lvl1pPr>
              <a:defRPr/>
            </a:lvl1pPr>
          </a:lstStyle>
          <a:p>
            <a:r>
              <a:rPr lang="en-US" smtClean="0"/>
              <a:t>Click to edit Master title style</a:t>
            </a:r>
            <a:endParaRPr lang="en-GB"/>
          </a:p>
        </p:txBody>
      </p:sp>
      <p:sp>
        <p:nvSpPr>
          <p:cNvPr id="104451" name="Rectangle 3"/>
          <p:cNvSpPr>
            <a:spLocks noGrp="1" noChangeArrowheads="1"/>
          </p:cNvSpPr>
          <p:nvPr>
            <p:ph type="subTitle" idx="1"/>
          </p:nvPr>
        </p:nvSpPr>
        <p:spPr>
          <a:xfrm>
            <a:off x="395288" y="1673225"/>
            <a:ext cx="4429125" cy="457200"/>
          </a:xfrm>
        </p:spPr>
        <p:txBody>
          <a:bodyPr/>
          <a:lstStyle>
            <a:lvl1pPr marL="0" indent="0">
              <a:buFontTx/>
              <a:buNone/>
              <a:defRPr/>
            </a:lvl1pPr>
          </a:lstStyle>
          <a:p>
            <a:r>
              <a:rPr lang="en-US" smtClean="0"/>
              <a:t>Click to edit Master subtitle style</a:t>
            </a:r>
            <a:endParaRPr lang="en-GB"/>
          </a:p>
        </p:txBody>
      </p:sp>
      <p:pic>
        <p:nvPicPr>
          <p:cNvPr id="104452" name="Picture 4" descr="raf_graphic_powerpoint_bottom_horizontal_logo2"/>
          <p:cNvPicPr>
            <a:picLocks noChangeAspect="1" noChangeArrowheads="1"/>
          </p:cNvPicPr>
          <p:nvPr/>
        </p:nvPicPr>
        <p:blipFill>
          <a:blip r:embed="rId2" cstate="print"/>
          <a:srcRect/>
          <a:stretch>
            <a:fillRect/>
          </a:stretch>
        </p:blipFill>
        <p:spPr bwMode="auto">
          <a:xfrm>
            <a:off x="0" y="4452938"/>
            <a:ext cx="9144000" cy="2405062"/>
          </a:xfrm>
          <a:prstGeom prst="rect">
            <a:avLst/>
          </a:prstGeom>
          <a:noFill/>
        </p:spPr>
      </p:pic>
      <p:pic>
        <p:nvPicPr>
          <p:cNvPr id="104454" name="Picture 6" descr="raf_air_cadet_logo_v2"/>
          <p:cNvPicPr>
            <a:picLocks noChangeAspect="1" noChangeArrowheads="1"/>
          </p:cNvPicPr>
          <p:nvPr/>
        </p:nvPicPr>
        <p:blipFill>
          <a:blip r:embed="rId3" cstate="print"/>
          <a:srcRect/>
          <a:stretch>
            <a:fillRect/>
          </a:stretch>
        </p:blipFill>
        <p:spPr bwMode="auto">
          <a:xfrm>
            <a:off x="5145088" y="6116638"/>
            <a:ext cx="3908425" cy="719137"/>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71900" y="430213"/>
            <a:ext cx="1123950" cy="345281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430213"/>
            <a:ext cx="3224212" cy="3452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4450" name="Rectangle 2"/>
          <p:cNvSpPr>
            <a:spLocks noGrp="1" noChangeArrowheads="1"/>
          </p:cNvSpPr>
          <p:nvPr>
            <p:ph type="ctrTitle"/>
          </p:nvPr>
        </p:nvSpPr>
        <p:spPr>
          <a:xfrm>
            <a:off x="395288" y="430213"/>
            <a:ext cx="4875212" cy="695325"/>
          </a:xfrm>
        </p:spPr>
        <p:txBody>
          <a:bodyPr/>
          <a:lstStyle>
            <a:lvl1pPr>
              <a:defRPr/>
            </a:lvl1pPr>
          </a:lstStyle>
          <a:p>
            <a:r>
              <a:rPr lang="en-US" smtClean="0"/>
              <a:t>Click to edit Master title style</a:t>
            </a:r>
            <a:endParaRPr lang="en-GB"/>
          </a:p>
        </p:txBody>
      </p:sp>
      <p:sp>
        <p:nvSpPr>
          <p:cNvPr id="104451" name="Rectangle 3"/>
          <p:cNvSpPr>
            <a:spLocks noGrp="1" noChangeArrowheads="1"/>
          </p:cNvSpPr>
          <p:nvPr>
            <p:ph type="subTitle" idx="1"/>
          </p:nvPr>
        </p:nvSpPr>
        <p:spPr>
          <a:xfrm>
            <a:off x="395288" y="1673225"/>
            <a:ext cx="4429125" cy="457200"/>
          </a:xfrm>
        </p:spPr>
        <p:txBody>
          <a:bodyPr/>
          <a:lstStyle>
            <a:lvl1pPr marL="0" indent="0">
              <a:buFontTx/>
              <a:buNone/>
              <a:defRPr/>
            </a:lvl1pPr>
          </a:lstStyle>
          <a:p>
            <a:r>
              <a:rPr lang="en-US" smtClean="0"/>
              <a:t>Click to edit Master subtitle style</a:t>
            </a:r>
            <a:endParaRPr lang="en-GB"/>
          </a:p>
        </p:txBody>
      </p:sp>
      <p:pic>
        <p:nvPicPr>
          <p:cNvPr id="104452" name="Picture 4" descr="raf_graphic_powerpoint_bottom_horizontal_logo2"/>
          <p:cNvPicPr>
            <a:picLocks noChangeAspect="1" noChangeArrowheads="1"/>
          </p:cNvPicPr>
          <p:nvPr/>
        </p:nvPicPr>
        <p:blipFill>
          <a:blip r:embed="rId2" cstate="print"/>
          <a:srcRect/>
          <a:stretch>
            <a:fillRect/>
          </a:stretch>
        </p:blipFill>
        <p:spPr bwMode="auto">
          <a:xfrm>
            <a:off x="0" y="4452938"/>
            <a:ext cx="9144000" cy="2405062"/>
          </a:xfrm>
          <a:prstGeom prst="rect">
            <a:avLst/>
          </a:prstGeom>
          <a:noFill/>
        </p:spPr>
      </p:pic>
      <p:pic>
        <p:nvPicPr>
          <p:cNvPr id="104454" name="Picture 6" descr="raf_air_cadet_logo_v2"/>
          <p:cNvPicPr>
            <a:picLocks noChangeAspect="1" noChangeArrowheads="1"/>
          </p:cNvPicPr>
          <p:nvPr/>
        </p:nvPicPr>
        <p:blipFill>
          <a:blip r:embed="rId3" cstate="print"/>
          <a:srcRect/>
          <a:stretch>
            <a:fillRect/>
          </a:stretch>
        </p:blipFill>
        <p:spPr bwMode="auto">
          <a:xfrm>
            <a:off x="5145088" y="6116638"/>
            <a:ext cx="3908425" cy="719137"/>
          </a:xfrm>
          <a:prstGeom prst="rect">
            <a:avLst/>
          </a:prstGeom>
          <a:noFill/>
          <a:ln w="9525">
            <a:noFill/>
            <a:miter lim="800000"/>
            <a:headEnd/>
            <a:tailEnd/>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95288" y="1673225"/>
            <a:ext cx="2173287" cy="2209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720975" y="1673225"/>
            <a:ext cx="2174875" cy="2209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71900" y="430213"/>
            <a:ext cx="1123950" cy="345281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430213"/>
            <a:ext cx="3224212" cy="3452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95288" y="1673225"/>
            <a:ext cx="2173287" cy="2209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720975" y="1673225"/>
            <a:ext cx="2174875" cy="2209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bwMode="auto">
          <a:xfrm>
            <a:off x="395288" y="430213"/>
            <a:ext cx="2670175" cy="69532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pPr lvl="0"/>
            <a:r>
              <a:rPr lang="en-GB" smtClean="0"/>
              <a:t>Slide title</a:t>
            </a:r>
          </a:p>
        </p:txBody>
      </p:sp>
      <p:sp>
        <p:nvSpPr>
          <p:cNvPr id="103427" name="Rectangle 3"/>
          <p:cNvSpPr>
            <a:spLocks noGrp="1" noChangeArrowheads="1"/>
          </p:cNvSpPr>
          <p:nvPr>
            <p:ph type="body" idx="1"/>
          </p:nvPr>
        </p:nvSpPr>
        <p:spPr bwMode="auto">
          <a:xfrm>
            <a:off x="395288" y="1673225"/>
            <a:ext cx="4500562" cy="2209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r>
              <a:rPr lang="en-GB" smtClean="0"/>
              <a:t>Slide body text</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103429" name="Picture 5" descr="raf_air_cadet_logo_v2"/>
          <p:cNvPicPr>
            <a:picLocks noChangeAspect="1" noChangeArrowheads="1"/>
          </p:cNvPicPr>
          <p:nvPr/>
        </p:nvPicPr>
        <p:blipFill>
          <a:blip r:embed="rId13" cstate="print"/>
          <a:srcRect/>
          <a:stretch>
            <a:fillRect/>
          </a:stretch>
        </p:blipFill>
        <p:spPr bwMode="auto">
          <a:xfrm>
            <a:off x="5145088" y="6116638"/>
            <a:ext cx="3908425" cy="719137"/>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lnSpc>
          <a:spcPct val="90000"/>
        </a:lnSpc>
        <a:spcBef>
          <a:spcPct val="0"/>
        </a:spcBef>
        <a:spcAft>
          <a:spcPct val="0"/>
        </a:spcAft>
        <a:defRPr sz="4400" b="1">
          <a:solidFill>
            <a:schemeClr val="tx2"/>
          </a:solidFill>
          <a:latin typeface="+mj-lt"/>
          <a:ea typeface="+mj-ea"/>
          <a:cs typeface="+mj-cs"/>
        </a:defRPr>
      </a:lvl1pPr>
      <a:lvl2pPr algn="l" rtl="0" eaLnBrk="1" fontAlgn="base" hangingPunct="1">
        <a:lnSpc>
          <a:spcPct val="90000"/>
        </a:lnSpc>
        <a:spcBef>
          <a:spcPct val="0"/>
        </a:spcBef>
        <a:spcAft>
          <a:spcPct val="0"/>
        </a:spcAft>
        <a:defRPr sz="4400" b="1">
          <a:solidFill>
            <a:schemeClr val="tx2"/>
          </a:solidFill>
          <a:latin typeface="Arial" charset="0"/>
          <a:cs typeface="Arial" charset="0"/>
        </a:defRPr>
      </a:lvl2pPr>
      <a:lvl3pPr algn="l" rtl="0" eaLnBrk="1" fontAlgn="base" hangingPunct="1">
        <a:lnSpc>
          <a:spcPct val="90000"/>
        </a:lnSpc>
        <a:spcBef>
          <a:spcPct val="0"/>
        </a:spcBef>
        <a:spcAft>
          <a:spcPct val="0"/>
        </a:spcAft>
        <a:defRPr sz="4400" b="1">
          <a:solidFill>
            <a:schemeClr val="tx2"/>
          </a:solidFill>
          <a:latin typeface="Arial" charset="0"/>
          <a:cs typeface="Arial" charset="0"/>
        </a:defRPr>
      </a:lvl3pPr>
      <a:lvl4pPr algn="l" rtl="0" eaLnBrk="1" fontAlgn="base" hangingPunct="1">
        <a:lnSpc>
          <a:spcPct val="90000"/>
        </a:lnSpc>
        <a:spcBef>
          <a:spcPct val="0"/>
        </a:spcBef>
        <a:spcAft>
          <a:spcPct val="0"/>
        </a:spcAft>
        <a:defRPr sz="4400" b="1">
          <a:solidFill>
            <a:schemeClr val="tx2"/>
          </a:solidFill>
          <a:latin typeface="Arial" charset="0"/>
          <a:cs typeface="Arial" charset="0"/>
        </a:defRPr>
      </a:lvl4pPr>
      <a:lvl5pPr algn="l" rtl="0" eaLnBrk="1" fontAlgn="base" hangingPunct="1">
        <a:lnSpc>
          <a:spcPct val="90000"/>
        </a:lnSpc>
        <a:spcBef>
          <a:spcPct val="0"/>
        </a:spcBef>
        <a:spcAft>
          <a:spcPct val="0"/>
        </a:spcAft>
        <a:defRPr sz="4400" b="1">
          <a:solidFill>
            <a:schemeClr val="tx2"/>
          </a:solidFill>
          <a:latin typeface="Arial" charset="0"/>
          <a:cs typeface="Arial" charset="0"/>
        </a:defRPr>
      </a:lvl5pPr>
      <a:lvl6pPr marL="457200" algn="l" rtl="0" eaLnBrk="1" fontAlgn="base" hangingPunct="1">
        <a:lnSpc>
          <a:spcPct val="90000"/>
        </a:lnSpc>
        <a:spcBef>
          <a:spcPct val="0"/>
        </a:spcBef>
        <a:spcAft>
          <a:spcPct val="0"/>
        </a:spcAft>
        <a:defRPr sz="4400" b="1">
          <a:solidFill>
            <a:schemeClr val="tx2"/>
          </a:solidFill>
          <a:latin typeface="Arial" charset="0"/>
          <a:cs typeface="Arial" charset="0"/>
        </a:defRPr>
      </a:lvl6pPr>
      <a:lvl7pPr marL="914400" algn="l" rtl="0" eaLnBrk="1" fontAlgn="base" hangingPunct="1">
        <a:lnSpc>
          <a:spcPct val="90000"/>
        </a:lnSpc>
        <a:spcBef>
          <a:spcPct val="0"/>
        </a:spcBef>
        <a:spcAft>
          <a:spcPct val="0"/>
        </a:spcAft>
        <a:defRPr sz="4400" b="1">
          <a:solidFill>
            <a:schemeClr val="tx2"/>
          </a:solidFill>
          <a:latin typeface="Arial" charset="0"/>
          <a:cs typeface="Arial" charset="0"/>
        </a:defRPr>
      </a:lvl7pPr>
      <a:lvl8pPr marL="1371600" algn="l" rtl="0" eaLnBrk="1" fontAlgn="base" hangingPunct="1">
        <a:lnSpc>
          <a:spcPct val="90000"/>
        </a:lnSpc>
        <a:spcBef>
          <a:spcPct val="0"/>
        </a:spcBef>
        <a:spcAft>
          <a:spcPct val="0"/>
        </a:spcAft>
        <a:defRPr sz="4400" b="1">
          <a:solidFill>
            <a:schemeClr val="tx2"/>
          </a:solidFill>
          <a:latin typeface="Arial" charset="0"/>
          <a:cs typeface="Arial" charset="0"/>
        </a:defRPr>
      </a:lvl8pPr>
      <a:lvl9pPr marL="1828800" algn="l" rtl="0" eaLnBrk="1" fontAlgn="base" hangingPunct="1">
        <a:lnSpc>
          <a:spcPct val="90000"/>
        </a:lnSpc>
        <a:spcBef>
          <a:spcPct val="0"/>
        </a:spcBef>
        <a:spcAft>
          <a:spcPct val="0"/>
        </a:spcAft>
        <a:defRPr sz="4400" b="1">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400">
          <a:solidFill>
            <a:schemeClr val="tx1"/>
          </a:solidFill>
          <a:latin typeface="+mn-lt"/>
          <a:cs typeface="+mn-cs"/>
        </a:defRPr>
      </a:lvl4pPr>
      <a:lvl5pPr marL="2057400" indent="-228600" algn="l" rtl="0" eaLnBrk="1" fontAlgn="base" hangingPunct="1">
        <a:spcBef>
          <a:spcPct val="20000"/>
        </a:spcBef>
        <a:spcAft>
          <a:spcPct val="0"/>
        </a:spcAft>
        <a:buChar char="»"/>
        <a:defRPr sz="2400">
          <a:solidFill>
            <a:schemeClr val="tx1"/>
          </a:solidFill>
          <a:latin typeface="+mn-lt"/>
          <a:cs typeface="+mn-cs"/>
        </a:defRPr>
      </a:lvl5pPr>
      <a:lvl6pPr marL="2514600" indent="-228600" algn="l" rtl="0" eaLnBrk="1" fontAlgn="base" hangingPunct="1">
        <a:spcBef>
          <a:spcPct val="20000"/>
        </a:spcBef>
        <a:spcAft>
          <a:spcPct val="0"/>
        </a:spcAft>
        <a:buChar char="»"/>
        <a:defRPr sz="2400">
          <a:solidFill>
            <a:schemeClr val="tx1"/>
          </a:solidFill>
          <a:latin typeface="+mn-lt"/>
          <a:cs typeface="+mn-cs"/>
        </a:defRPr>
      </a:lvl6pPr>
      <a:lvl7pPr marL="2971800" indent="-228600" algn="l" rtl="0" eaLnBrk="1" fontAlgn="base" hangingPunct="1">
        <a:spcBef>
          <a:spcPct val="20000"/>
        </a:spcBef>
        <a:spcAft>
          <a:spcPct val="0"/>
        </a:spcAft>
        <a:buChar char="»"/>
        <a:defRPr sz="2400">
          <a:solidFill>
            <a:schemeClr val="tx1"/>
          </a:solidFill>
          <a:latin typeface="+mn-lt"/>
          <a:cs typeface="+mn-cs"/>
        </a:defRPr>
      </a:lvl7pPr>
      <a:lvl8pPr marL="3429000" indent="-228600" algn="l" rtl="0" eaLnBrk="1" fontAlgn="base" hangingPunct="1">
        <a:spcBef>
          <a:spcPct val="20000"/>
        </a:spcBef>
        <a:spcAft>
          <a:spcPct val="0"/>
        </a:spcAft>
        <a:buChar char="»"/>
        <a:defRPr sz="2400">
          <a:solidFill>
            <a:schemeClr val="tx1"/>
          </a:solidFill>
          <a:latin typeface="+mn-lt"/>
          <a:cs typeface="+mn-cs"/>
        </a:defRPr>
      </a:lvl8pPr>
      <a:lvl9pPr marL="3886200" indent="-228600" algn="l" rtl="0" eaLnBrk="1" fontAlgn="base" hangingPunct="1">
        <a:spcBef>
          <a:spcPct val="20000"/>
        </a:spcBef>
        <a:spcAft>
          <a:spcPct val="0"/>
        </a:spcAft>
        <a:buChar char="»"/>
        <a:defRPr sz="2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bwMode="auto">
          <a:xfrm>
            <a:off x="395288" y="430213"/>
            <a:ext cx="2670175" cy="69532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pPr lvl="0"/>
            <a:r>
              <a:rPr lang="en-GB" smtClean="0"/>
              <a:t>Slide title</a:t>
            </a:r>
          </a:p>
        </p:txBody>
      </p:sp>
      <p:sp>
        <p:nvSpPr>
          <p:cNvPr id="103427" name="Rectangle 3"/>
          <p:cNvSpPr>
            <a:spLocks noGrp="1" noChangeArrowheads="1"/>
          </p:cNvSpPr>
          <p:nvPr>
            <p:ph type="body" idx="1"/>
          </p:nvPr>
        </p:nvSpPr>
        <p:spPr bwMode="auto">
          <a:xfrm>
            <a:off x="395288" y="1673225"/>
            <a:ext cx="4500562" cy="2209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r>
              <a:rPr lang="en-GB" smtClean="0"/>
              <a:t>Slide body text</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103429" name="Picture 5" descr="raf_air_cadet_logo_v2"/>
          <p:cNvPicPr>
            <a:picLocks noChangeAspect="1" noChangeArrowheads="1"/>
          </p:cNvPicPr>
          <p:nvPr/>
        </p:nvPicPr>
        <p:blipFill>
          <a:blip r:embed="rId13" cstate="print"/>
          <a:srcRect/>
          <a:stretch>
            <a:fillRect/>
          </a:stretch>
        </p:blipFill>
        <p:spPr bwMode="auto">
          <a:xfrm>
            <a:off x="5145088" y="6116638"/>
            <a:ext cx="3908425" cy="719137"/>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lnSpc>
          <a:spcPct val="90000"/>
        </a:lnSpc>
        <a:spcBef>
          <a:spcPct val="0"/>
        </a:spcBef>
        <a:spcAft>
          <a:spcPct val="0"/>
        </a:spcAft>
        <a:defRPr sz="4400" b="1">
          <a:solidFill>
            <a:schemeClr val="tx2"/>
          </a:solidFill>
          <a:latin typeface="+mj-lt"/>
          <a:ea typeface="+mj-ea"/>
          <a:cs typeface="+mj-cs"/>
        </a:defRPr>
      </a:lvl1pPr>
      <a:lvl2pPr algn="l" rtl="0" eaLnBrk="1" fontAlgn="base" hangingPunct="1">
        <a:lnSpc>
          <a:spcPct val="90000"/>
        </a:lnSpc>
        <a:spcBef>
          <a:spcPct val="0"/>
        </a:spcBef>
        <a:spcAft>
          <a:spcPct val="0"/>
        </a:spcAft>
        <a:defRPr sz="4400" b="1">
          <a:solidFill>
            <a:schemeClr val="tx2"/>
          </a:solidFill>
          <a:latin typeface="Arial" charset="0"/>
          <a:cs typeface="Arial" charset="0"/>
        </a:defRPr>
      </a:lvl2pPr>
      <a:lvl3pPr algn="l" rtl="0" eaLnBrk="1" fontAlgn="base" hangingPunct="1">
        <a:lnSpc>
          <a:spcPct val="90000"/>
        </a:lnSpc>
        <a:spcBef>
          <a:spcPct val="0"/>
        </a:spcBef>
        <a:spcAft>
          <a:spcPct val="0"/>
        </a:spcAft>
        <a:defRPr sz="4400" b="1">
          <a:solidFill>
            <a:schemeClr val="tx2"/>
          </a:solidFill>
          <a:latin typeface="Arial" charset="0"/>
          <a:cs typeface="Arial" charset="0"/>
        </a:defRPr>
      </a:lvl3pPr>
      <a:lvl4pPr algn="l" rtl="0" eaLnBrk="1" fontAlgn="base" hangingPunct="1">
        <a:lnSpc>
          <a:spcPct val="90000"/>
        </a:lnSpc>
        <a:spcBef>
          <a:spcPct val="0"/>
        </a:spcBef>
        <a:spcAft>
          <a:spcPct val="0"/>
        </a:spcAft>
        <a:defRPr sz="4400" b="1">
          <a:solidFill>
            <a:schemeClr val="tx2"/>
          </a:solidFill>
          <a:latin typeface="Arial" charset="0"/>
          <a:cs typeface="Arial" charset="0"/>
        </a:defRPr>
      </a:lvl4pPr>
      <a:lvl5pPr algn="l" rtl="0" eaLnBrk="1" fontAlgn="base" hangingPunct="1">
        <a:lnSpc>
          <a:spcPct val="90000"/>
        </a:lnSpc>
        <a:spcBef>
          <a:spcPct val="0"/>
        </a:spcBef>
        <a:spcAft>
          <a:spcPct val="0"/>
        </a:spcAft>
        <a:defRPr sz="4400" b="1">
          <a:solidFill>
            <a:schemeClr val="tx2"/>
          </a:solidFill>
          <a:latin typeface="Arial" charset="0"/>
          <a:cs typeface="Arial" charset="0"/>
        </a:defRPr>
      </a:lvl5pPr>
      <a:lvl6pPr marL="457200" algn="l" rtl="0" eaLnBrk="1" fontAlgn="base" hangingPunct="1">
        <a:lnSpc>
          <a:spcPct val="90000"/>
        </a:lnSpc>
        <a:spcBef>
          <a:spcPct val="0"/>
        </a:spcBef>
        <a:spcAft>
          <a:spcPct val="0"/>
        </a:spcAft>
        <a:defRPr sz="4400" b="1">
          <a:solidFill>
            <a:schemeClr val="tx2"/>
          </a:solidFill>
          <a:latin typeface="Arial" charset="0"/>
          <a:cs typeface="Arial" charset="0"/>
        </a:defRPr>
      </a:lvl6pPr>
      <a:lvl7pPr marL="914400" algn="l" rtl="0" eaLnBrk="1" fontAlgn="base" hangingPunct="1">
        <a:lnSpc>
          <a:spcPct val="90000"/>
        </a:lnSpc>
        <a:spcBef>
          <a:spcPct val="0"/>
        </a:spcBef>
        <a:spcAft>
          <a:spcPct val="0"/>
        </a:spcAft>
        <a:defRPr sz="4400" b="1">
          <a:solidFill>
            <a:schemeClr val="tx2"/>
          </a:solidFill>
          <a:latin typeface="Arial" charset="0"/>
          <a:cs typeface="Arial" charset="0"/>
        </a:defRPr>
      </a:lvl7pPr>
      <a:lvl8pPr marL="1371600" algn="l" rtl="0" eaLnBrk="1" fontAlgn="base" hangingPunct="1">
        <a:lnSpc>
          <a:spcPct val="90000"/>
        </a:lnSpc>
        <a:spcBef>
          <a:spcPct val="0"/>
        </a:spcBef>
        <a:spcAft>
          <a:spcPct val="0"/>
        </a:spcAft>
        <a:defRPr sz="4400" b="1">
          <a:solidFill>
            <a:schemeClr val="tx2"/>
          </a:solidFill>
          <a:latin typeface="Arial" charset="0"/>
          <a:cs typeface="Arial" charset="0"/>
        </a:defRPr>
      </a:lvl8pPr>
      <a:lvl9pPr marL="1828800" algn="l" rtl="0" eaLnBrk="1" fontAlgn="base" hangingPunct="1">
        <a:lnSpc>
          <a:spcPct val="90000"/>
        </a:lnSpc>
        <a:spcBef>
          <a:spcPct val="0"/>
        </a:spcBef>
        <a:spcAft>
          <a:spcPct val="0"/>
        </a:spcAft>
        <a:defRPr sz="4400" b="1">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400">
          <a:solidFill>
            <a:schemeClr val="tx1"/>
          </a:solidFill>
          <a:latin typeface="+mn-lt"/>
          <a:cs typeface="+mn-cs"/>
        </a:defRPr>
      </a:lvl4pPr>
      <a:lvl5pPr marL="2057400" indent="-228600" algn="l" rtl="0" eaLnBrk="1" fontAlgn="base" hangingPunct="1">
        <a:spcBef>
          <a:spcPct val="20000"/>
        </a:spcBef>
        <a:spcAft>
          <a:spcPct val="0"/>
        </a:spcAft>
        <a:buChar char="»"/>
        <a:defRPr sz="2400">
          <a:solidFill>
            <a:schemeClr val="tx1"/>
          </a:solidFill>
          <a:latin typeface="+mn-lt"/>
          <a:cs typeface="+mn-cs"/>
        </a:defRPr>
      </a:lvl5pPr>
      <a:lvl6pPr marL="2514600" indent="-228600" algn="l" rtl="0" eaLnBrk="1" fontAlgn="base" hangingPunct="1">
        <a:spcBef>
          <a:spcPct val="20000"/>
        </a:spcBef>
        <a:spcAft>
          <a:spcPct val="0"/>
        </a:spcAft>
        <a:buChar char="»"/>
        <a:defRPr sz="2400">
          <a:solidFill>
            <a:schemeClr val="tx1"/>
          </a:solidFill>
          <a:latin typeface="+mn-lt"/>
          <a:cs typeface="+mn-cs"/>
        </a:defRPr>
      </a:lvl6pPr>
      <a:lvl7pPr marL="2971800" indent="-228600" algn="l" rtl="0" eaLnBrk="1" fontAlgn="base" hangingPunct="1">
        <a:spcBef>
          <a:spcPct val="20000"/>
        </a:spcBef>
        <a:spcAft>
          <a:spcPct val="0"/>
        </a:spcAft>
        <a:buChar char="»"/>
        <a:defRPr sz="2400">
          <a:solidFill>
            <a:schemeClr val="tx1"/>
          </a:solidFill>
          <a:latin typeface="+mn-lt"/>
          <a:cs typeface="+mn-cs"/>
        </a:defRPr>
      </a:lvl7pPr>
      <a:lvl8pPr marL="3429000" indent="-228600" algn="l" rtl="0" eaLnBrk="1" fontAlgn="base" hangingPunct="1">
        <a:spcBef>
          <a:spcPct val="20000"/>
        </a:spcBef>
        <a:spcAft>
          <a:spcPct val="0"/>
        </a:spcAft>
        <a:buChar char="»"/>
        <a:defRPr sz="2400">
          <a:solidFill>
            <a:schemeClr val="tx1"/>
          </a:solidFill>
          <a:latin typeface="+mn-lt"/>
          <a:cs typeface="+mn-cs"/>
        </a:defRPr>
      </a:lvl8pPr>
      <a:lvl9pPr marL="3886200" indent="-228600" algn="l" rtl="0" eaLnBrk="1" fontAlgn="base" hangingPunct="1">
        <a:spcBef>
          <a:spcPct val="20000"/>
        </a:spcBef>
        <a:spcAft>
          <a:spcPct val="0"/>
        </a:spcAft>
        <a:buChar char="»"/>
        <a:defRPr sz="2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bwMode="auto">
          <a:xfrm>
            <a:off x="2709150" y="404664"/>
            <a:ext cx="3725700" cy="28623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0" lang="en-GB" sz="1400" b="0" i="0" u="none" strike="noStrike" kern="0" cap="none" spc="0" normalizeH="0" baseline="0" noProof="0" smtClean="0">
                <a:ln>
                  <a:noFill/>
                </a:ln>
                <a:solidFill>
                  <a:schemeClr val="tx2"/>
                </a:solidFill>
                <a:effectLst/>
                <a:uLnTx/>
                <a:uFillTx/>
                <a:latin typeface="Arial" charset="0"/>
                <a:ea typeface="+mj-ea"/>
                <a:cs typeface="+mj-cs"/>
              </a:rPr>
              <a:t>Uncontrolled copy not subject to amendment</a:t>
            </a:r>
            <a:endParaRPr kumimoji="0" lang="en-GB" sz="1400" b="0" i="0" u="none" strike="noStrike" kern="0" cap="none" spc="0" normalizeH="0" baseline="0" noProof="0" dirty="0" smtClean="0">
              <a:ln>
                <a:noFill/>
              </a:ln>
              <a:solidFill>
                <a:schemeClr val="tx2"/>
              </a:solidFill>
              <a:effectLst/>
              <a:uLnTx/>
              <a:uFillTx/>
              <a:latin typeface="Arial" charset="0"/>
              <a:ea typeface="+mj-ea"/>
              <a:cs typeface="+mj-cs"/>
            </a:endParaRPr>
          </a:p>
        </p:txBody>
      </p:sp>
      <p:sp>
        <p:nvSpPr>
          <p:cNvPr id="8" name="Content Placeholder 4"/>
          <p:cNvSpPr txBox="1">
            <a:spLocks/>
          </p:cNvSpPr>
          <p:nvPr/>
        </p:nvSpPr>
        <p:spPr bwMode="auto">
          <a:xfrm>
            <a:off x="395536" y="980728"/>
            <a:ext cx="8229600" cy="461049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GB" sz="3600" b="1" i="0" u="none" strike="noStrike" kern="0" cap="none" spc="0" normalizeH="0" baseline="0" noProof="0" dirty="0" smtClean="0">
                <a:ln>
                  <a:noFill/>
                </a:ln>
                <a:solidFill>
                  <a:srgbClr val="FFFF00"/>
                </a:solidFill>
                <a:effectLst/>
                <a:uLnTx/>
                <a:uFillTx/>
                <a:latin typeface="Arial" charset="0"/>
                <a:ea typeface="+mn-ea"/>
                <a:cs typeface="+mn-cs"/>
              </a:rPr>
              <a:t>Principles of Flight</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GB" sz="1600" b="1" i="0" u="none" strike="noStrike" kern="0" cap="none" spc="0" normalizeH="0" baseline="0" noProof="0" dirty="0" smtClean="0">
              <a:ln>
                <a:noFill/>
              </a:ln>
              <a:solidFill>
                <a:srgbClr val="FFFF00"/>
              </a:solidFill>
              <a:effectLst/>
              <a:uLnTx/>
              <a:uFillTx/>
              <a:latin typeface="Arial"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GB" sz="3600" b="1" i="0" u="none" strike="noStrike" kern="0" cap="none" spc="0" normalizeH="0" baseline="0" noProof="0" dirty="0" smtClean="0">
                <a:ln>
                  <a:noFill/>
                </a:ln>
                <a:solidFill>
                  <a:srgbClr val="FFFF00"/>
                </a:solidFill>
                <a:effectLst/>
                <a:uLnTx/>
                <a:uFillTx/>
                <a:latin typeface="Arial" charset="0"/>
                <a:ea typeface="+mn-ea"/>
                <a:cs typeface="+mn-cs"/>
              </a:rPr>
              <a:t>Learning Outcome 2</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GB" sz="1600" b="1" i="0" u="none" strike="noStrike" kern="0" cap="none" spc="0" normalizeH="0" baseline="0" noProof="0" dirty="0" smtClean="0">
              <a:ln>
                <a:noFill/>
              </a:ln>
              <a:solidFill>
                <a:srgbClr val="FFFF00"/>
              </a:solidFill>
              <a:effectLst/>
              <a:uLnTx/>
              <a:uFillTx/>
              <a:latin typeface="Arial" charset="0"/>
              <a:ea typeface="+mn-ea"/>
              <a:cs typeface="+mn-cs"/>
            </a:endParaRPr>
          </a:p>
          <a:p>
            <a:pPr algn="ctr"/>
            <a:r>
              <a:rPr lang="en-GB" sz="2800" b="1" dirty="0">
                <a:solidFill>
                  <a:srgbClr val="FFFF00"/>
                </a:solidFill>
              </a:rPr>
              <a:t>Understand </a:t>
            </a:r>
            <a:r>
              <a:rPr lang="en-GB" sz="2800" b="1" dirty="0" smtClean="0">
                <a:solidFill>
                  <a:srgbClr val="FFFF00"/>
                </a:solidFill>
              </a:rPr>
              <a:t>how the stability and manoeuvrability of an aeroplane are controlled</a:t>
            </a:r>
          </a:p>
          <a:p>
            <a:pPr algn="ctr"/>
            <a:endParaRPr lang="en-GB" sz="2800" b="1" dirty="0">
              <a:solidFill>
                <a:srgbClr val="FFFF00"/>
              </a:solidFill>
            </a:endParaRPr>
          </a:p>
          <a:p>
            <a:pPr algn="ctr"/>
            <a:r>
              <a:rPr lang="en-GB" sz="2800" b="1" dirty="0" smtClean="0">
                <a:solidFill>
                  <a:srgbClr val="FFFF00"/>
                </a:solidFill>
              </a:rPr>
              <a:t>Part 2: Explain how flaps, slats and airbrakes are used by an aircraft during landing</a:t>
            </a:r>
            <a:endParaRPr lang="en-US" sz="2800" b="1" dirty="0">
              <a:solidFill>
                <a:srgbClr val="FFFF00"/>
              </a:solidFill>
            </a:endParaRPr>
          </a:p>
          <a:p>
            <a:pPr algn="ctr"/>
            <a:endParaRPr lang="en-US" sz="3600" b="1" dirty="0">
              <a:solidFill>
                <a:srgbClr val="FFFF00"/>
              </a:solidFill>
            </a:endParaRPr>
          </a:p>
        </p:txBody>
      </p:sp>
      <p:sp>
        <p:nvSpPr>
          <p:cNvPr id="9" name="TextBox 4"/>
          <p:cNvSpPr txBox="1">
            <a:spLocks noChangeArrowheads="1"/>
          </p:cNvSpPr>
          <p:nvPr/>
        </p:nvSpPr>
        <p:spPr bwMode="auto">
          <a:xfrm>
            <a:off x="128588" y="6410325"/>
            <a:ext cx="3754437" cy="307975"/>
          </a:xfrm>
          <a:prstGeom prst="rect">
            <a:avLst/>
          </a:prstGeom>
          <a:noFill/>
          <a:ln w="9525">
            <a:noFill/>
            <a:miter lim="800000"/>
            <a:headEnd/>
            <a:tailEnd/>
          </a:ln>
        </p:spPr>
        <p:txBody>
          <a:bodyPr>
            <a:spAutoFit/>
          </a:bodyPr>
          <a:lstStyle/>
          <a:p>
            <a:r>
              <a:rPr lang="en-GB" sz="1400" dirty="0">
                <a:solidFill>
                  <a:schemeClr val="bg2"/>
                </a:solidFill>
              </a:rPr>
              <a:t>Revision 2.00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492218" y="430213"/>
            <a:ext cx="2159567" cy="701731"/>
          </a:xfrm>
        </p:spPr>
        <p:txBody>
          <a:bodyPr/>
          <a:lstStyle/>
          <a:p>
            <a:pPr algn="ctr"/>
            <a:r>
              <a:rPr lang="en-GB" dirty="0" smtClean="0">
                <a:solidFill>
                  <a:srgbClr val="FFFF00"/>
                </a:solidFill>
                <a:latin typeface="Arial" charset="0"/>
              </a:rPr>
              <a:t>Nimrod</a:t>
            </a:r>
          </a:p>
        </p:txBody>
      </p:sp>
      <p:pic>
        <p:nvPicPr>
          <p:cNvPr id="289797" name="Picture 5" descr="nim"/>
          <p:cNvPicPr>
            <a:picLocks noChangeAspect="1" noChangeArrowheads="1"/>
          </p:cNvPicPr>
          <p:nvPr/>
        </p:nvPicPr>
        <p:blipFill>
          <a:blip r:embed="rId2" cstate="email"/>
          <a:srcRect/>
          <a:stretch>
            <a:fillRect/>
          </a:stretch>
        </p:blipFill>
        <p:spPr bwMode="auto">
          <a:xfrm>
            <a:off x="4499992" y="1052736"/>
            <a:ext cx="4499029" cy="2952328"/>
          </a:xfrm>
          <a:prstGeom prst="rect">
            <a:avLst/>
          </a:prstGeom>
          <a:noFill/>
          <a:ln w="9525">
            <a:solidFill>
              <a:srgbClr val="FFFF00"/>
            </a:solidFill>
            <a:miter lim="800000"/>
            <a:headEnd/>
            <a:tailEnd/>
          </a:ln>
        </p:spPr>
      </p:pic>
      <p:pic>
        <p:nvPicPr>
          <p:cNvPr id="289799" name="Picture 7" descr="nimrod"/>
          <p:cNvPicPr>
            <a:picLocks noChangeAspect="1" noChangeArrowheads="1"/>
          </p:cNvPicPr>
          <p:nvPr/>
        </p:nvPicPr>
        <p:blipFill>
          <a:blip r:embed="rId3" cstate="email"/>
          <a:srcRect/>
          <a:stretch>
            <a:fillRect/>
          </a:stretch>
        </p:blipFill>
        <p:spPr bwMode="auto">
          <a:xfrm>
            <a:off x="250825" y="3773488"/>
            <a:ext cx="4249738" cy="2679848"/>
          </a:xfrm>
          <a:prstGeom prst="rect">
            <a:avLst/>
          </a:prstGeom>
          <a:noFill/>
          <a:ln w="9525">
            <a:noFill/>
            <a:miter lim="800000"/>
            <a:headEnd/>
            <a:tailEnd/>
          </a:ln>
        </p:spPr>
      </p:pic>
      <p:pic>
        <p:nvPicPr>
          <p:cNvPr id="289800" name="Picture 8" descr="nimrodMILIMAGE"/>
          <p:cNvPicPr>
            <a:picLocks noChangeAspect="1" noChangeArrowheads="1"/>
          </p:cNvPicPr>
          <p:nvPr/>
        </p:nvPicPr>
        <p:blipFill>
          <a:blip r:embed="rId4" cstate="email"/>
          <a:srcRect/>
          <a:stretch>
            <a:fillRect/>
          </a:stretch>
        </p:blipFill>
        <p:spPr bwMode="auto">
          <a:xfrm>
            <a:off x="251520" y="1056090"/>
            <a:ext cx="4248472" cy="2771150"/>
          </a:xfrm>
          <a:prstGeom prst="rect">
            <a:avLst/>
          </a:prstGeom>
          <a:noFill/>
          <a:ln w="9525">
            <a:noFill/>
            <a:miter lim="800000"/>
            <a:headEnd/>
            <a:tailEnd/>
          </a:ln>
        </p:spPr>
      </p:pic>
      <p:sp>
        <p:nvSpPr>
          <p:cNvPr id="289801" name="Oval 9"/>
          <p:cNvSpPr>
            <a:spLocks noChangeArrowheads="1"/>
          </p:cNvSpPr>
          <p:nvPr/>
        </p:nvSpPr>
        <p:spPr bwMode="auto">
          <a:xfrm>
            <a:off x="1979613" y="2997200"/>
            <a:ext cx="647700" cy="576263"/>
          </a:xfrm>
          <a:prstGeom prst="ellipse">
            <a:avLst/>
          </a:prstGeom>
          <a:noFill/>
          <a:ln w="38100" algn="ctr">
            <a:solidFill>
              <a:srgbClr val="FFFF00"/>
            </a:solidFill>
            <a:round/>
            <a:headEnd/>
            <a:tailEnd/>
          </a:ln>
        </p:spPr>
        <p:txBody>
          <a:bodyPr wrap="none" anchor="ctr"/>
          <a:lstStyle/>
          <a:p>
            <a:endParaRPr lang="en-GB">
              <a:solidFill>
                <a:srgbClr val="FFFF00"/>
              </a:solidFill>
            </a:endParaRPr>
          </a:p>
        </p:txBody>
      </p:sp>
      <p:sp>
        <p:nvSpPr>
          <p:cNvPr id="289802" name="Oval 10"/>
          <p:cNvSpPr>
            <a:spLocks noChangeArrowheads="1"/>
          </p:cNvSpPr>
          <p:nvPr/>
        </p:nvSpPr>
        <p:spPr bwMode="auto">
          <a:xfrm>
            <a:off x="2052638" y="5157788"/>
            <a:ext cx="647700" cy="576262"/>
          </a:xfrm>
          <a:prstGeom prst="ellipse">
            <a:avLst/>
          </a:prstGeom>
          <a:noFill/>
          <a:ln w="38100" algn="ctr">
            <a:solidFill>
              <a:srgbClr val="FFFF00"/>
            </a:solidFill>
            <a:round/>
            <a:headEnd/>
            <a:tailEnd/>
          </a:ln>
        </p:spPr>
        <p:txBody>
          <a:bodyPr wrap="none" anchor="ctr"/>
          <a:lstStyle/>
          <a:p>
            <a:endParaRPr lang="en-GB">
              <a:solidFill>
                <a:srgbClr val="FFFF00"/>
              </a:solidFill>
            </a:endParaRPr>
          </a:p>
        </p:txBody>
      </p:sp>
      <p:sp>
        <p:nvSpPr>
          <p:cNvPr id="289803" name="Oval 11"/>
          <p:cNvSpPr>
            <a:spLocks noChangeArrowheads="1"/>
          </p:cNvSpPr>
          <p:nvPr/>
        </p:nvSpPr>
        <p:spPr bwMode="auto">
          <a:xfrm>
            <a:off x="6588224" y="2708920"/>
            <a:ext cx="647700" cy="576263"/>
          </a:xfrm>
          <a:prstGeom prst="ellipse">
            <a:avLst/>
          </a:prstGeom>
          <a:noFill/>
          <a:ln w="38100" algn="ctr">
            <a:solidFill>
              <a:srgbClr val="FFFF00"/>
            </a:solidFill>
            <a:round/>
            <a:headEnd/>
            <a:tailEnd/>
          </a:ln>
        </p:spPr>
        <p:txBody>
          <a:bodyPr wrap="none" anchor="ctr"/>
          <a:lstStyle/>
          <a:p>
            <a:endParaRPr lang="en-GB">
              <a:solidFill>
                <a:srgbClr val="FFFF00"/>
              </a:solidFill>
            </a:endParaRPr>
          </a:p>
        </p:txBody>
      </p:sp>
      <p:sp>
        <p:nvSpPr>
          <p:cNvPr id="289805" name="Line 13"/>
          <p:cNvSpPr>
            <a:spLocks noChangeShapeType="1"/>
          </p:cNvSpPr>
          <p:nvPr/>
        </p:nvSpPr>
        <p:spPr bwMode="auto">
          <a:xfrm>
            <a:off x="2555875" y="3429000"/>
            <a:ext cx="3529013" cy="1655763"/>
          </a:xfrm>
          <a:prstGeom prst="line">
            <a:avLst/>
          </a:prstGeom>
          <a:noFill/>
          <a:ln w="38100">
            <a:solidFill>
              <a:srgbClr val="FFFF00"/>
            </a:solidFill>
            <a:round/>
            <a:headEnd type="triangle"/>
            <a:tailEnd/>
          </a:ln>
        </p:spPr>
        <p:txBody>
          <a:bodyPr/>
          <a:lstStyle/>
          <a:p>
            <a:endParaRPr lang="en-GB">
              <a:solidFill>
                <a:srgbClr val="FFFF00"/>
              </a:solidFill>
            </a:endParaRPr>
          </a:p>
        </p:txBody>
      </p:sp>
      <p:sp>
        <p:nvSpPr>
          <p:cNvPr id="289806" name="Line 14"/>
          <p:cNvSpPr>
            <a:spLocks noChangeShapeType="1"/>
          </p:cNvSpPr>
          <p:nvPr/>
        </p:nvSpPr>
        <p:spPr bwMode="auto">
          <a:xfrm flipV="1">
            <a:off x="2700338" y="5084763"/>
            <a:ext cx="3384550" cy="360362"/>
          </a:xfrm>
          <a:prstGeom prst="line">
            <a:avLst/>
          </a:prstGeom>
          <a:noFill/>
          <a:ln w="38100">
            <a:solidFill>
              <a:srgbClr val="FFFF00"/>
            </a:solidFill>
            <a:round/>
            <a:headEnd type="triangle"/>
            <a:tailEnd/>
          </a:ln>
        </p:spPr>
        <p:txBody>
          <a:bodyPr/>
          <a:lstStyle/>
          <a:p>
            <a:endParaRPr lang="en-GB">
              <a:solidFill>
                <a:srgbClr val="FFFF00"/>
              </a:solidFill>
            </a:endParaRPr>
          </a:p>
        </p:txBody>
      </p:sp>
      <p:sp>
        <p:nvSpPr>
          <p:cNvPr id="289809" name="Line 17"/>
          <p:cNvSpPr>
            <a:spLocks noChangeShapeType="1"/>
          </p:cNvSpPr>
          <p:nvPr/>
        </p:nvSpPr>
        <p:spPr bwMode="auto">
          <a:xfrm flipH="1">
            <a:off x="6084168" y="3284984"/>
            <a:ext cx="720080" cy="1799208"/>
          </a:xfrm>
          <a:prstGeom prst="line">
            <a:avLst/>
          </a:prstGeom>
          <a:noFill/>
          <a:ln w="38100">
            <a:solidFill>
              <a:srgbClr val="FFFF00"/>
            </a:solidFill>
            <a:round/>
            <a:headEnd type="triangle"/>
            <a:tailEnd type="none"/>
          </a:ln>
        </p:spPr>
        <p:txBody>
          <a:bodyPr/>
          <a:lstStyle/>
          <a:p>
            <a:endParaRPr lang="en-GB">
              <a:solidFill>
                <a:srgbClr val="FFFF00"/>
              </a:solidFill>
            </a:endParaRPr>
          </a:p>
        </p:txBody>
      </p:sp>
      <p:sp>
        <p:nvSpPr>
          <p:cNvPr id="289810" name="Text Box 18"/>
          <p:cNvSpPr txBox="1">
            <a:spLocks noChangeArrowheads="1"/>
          </p:cNvSpPr>
          <p:nvPr/>
        </p:nvSpPr>
        <p:spPr bwMode="auto">
          <a:xfrm>
            <a:off x="4499992" y="5085184"/>
            <a:ext cx="4644008" cy="646331"/>
          </a:xfrm>
          <a:prstGeom prst="rect">
            <a:avLst/>
          </a:prstGeom>
          <a:noFill/>
          <a:ln w="0" algn="ctr">
            <a:noFill/>
            <a:miter lim="800000"/>
            <a:headEnd/>
            <a:tailEnd/>
          </a:ln>
        </p:spPr>
        <p:txBody>
          <a:bodyPr wrap="square">
            <a:spAutoFit/>
          </a:bodyPr>
          <a:lstStyle/>
          <a:p>
            <a:pPr algn="ctr">
              <a:spcBef>
                <a:spcPct val="50000"/>
              </a:spcBef>
            </a:pPr>
            <a:r>
              <a:rPr lang="en-GB" sz="3600" b="1" dirty="0">
                <a:solidFill>
                  <a:srgbClr val="FFFF00"/>
                </a:solidFill>
              </a:rPr>
              <a:t>Split </a:t>
            </a:r>
            <a:r>
              <a:rPr lang="en-GB" sz="3600" b="1" dirty="0" smtClean="0">
                <a:solidFill>
                  <a:srgbClr val="FFFF00"/>
                </a:solidFill>
              </a:rPr>
              <a:t>flap</a:t>
            </a:r>
            <a:endParaRPr lang="en-GB" sz="3600" b="1" dirty="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89800"/>
                                        </p:tgtEl>
                                        <p:attrNameLst>
                                          <p:attrName>style.visibility</p:attrName>
                                        </p:attrNameLst>
                                      </p:cBhvr>
                                      <p:to>
                                        <p:strVal val="visible"/>
                                      </p:to>
                                    </p:set>
                                    <p:animEffect transition="in" filter="fade">
                                      <p:cBhvr>
                                        <p:cTn id="7" dur="1000"/>
                                        <p:tgtEl>
                                          <p:spTgt spid="289800"/>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289797"/>
                                        </p:tgtEl>
                                        <p:attrNameLst>
                                          <p:attrName>style.visibility</p:attrName>
                                        </p:attrNameLst>
                                      </p:cBhvr>
                                      <p:to>
                                        <p:strVal val="visible"/>
                                      </p:to>
                                    </p:set>
                                    <p:animEffect transition="in" filter="fade">
                                      <p:cBhvr>
                                        <p:cTn id="11" dur="1000"/>
                                        <p:tgtEl>
                                          <p:spTgt spid="289797"/>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289799"/>
                                        </p:tgtEl>
                                        <p:attrNameLst>
                                          <p:attrName>style.visibility</p:attrName>
                                        </p:attrNameLst>
                                      </p:cBhvr>
                                      <p:to>
                                        <p:strVal val="visible"/>
                                      </p:to>
                                    </p:set>
                                    <p:animEffect transition="in" filter="fade">
                                      <p:cBhvr>
                                        <p:cTn id="15" dur="1000"/>
                                        <p:tgtEl>
                                          <p:spTgt spid="289799"/>
                                        </p:tgtEl>
                                      </p:cBhvr>
                                    </p:animEffect>
                                  </p:childTnLst>
                                </p:cTn>
                              </p:par>
                            </p:childTnLst>
                          </p:cTn>
                        </p:par>
                        <p:par>
                          <p:cTn id="16" fill="hold">
                            <p:stCondLst>
                              <p:cond delay="3000"/>
                            </p:stCondLst>
                            <p:childTnLst>
                              <p:par>
                                <p:cTn id="17" presetID="22" presetClass="entr" presetSubtype="8" fill="hold" nodeType="afterEffect">
                                  <p:stCondLst>
                                    <p:cond delay="0"/>
                                  </p:stCondLst>
                                  <p:childTnLst>
                                    <p:set>
                                      <p:cBhvr>
                                        <p:cTn id="18" dur="1" fill="hold">
                                          <p:stCondLst>
                                            <p:cond delay="0"/>
                                          </p:stCondLst>
                                        </p:cTn>
                                        <p:tgtEl>
                                          <p:spTgt spid="289810">
                                            <p:txEl>
                                              <p:pRg st="0" end="0"/>
                                            </p:txEl>
                                          </p:spTgt>
                                        </p:tgtEl>
                                        <p:attrNameLst>
                                          <p:attrName>style.visibility</p:attrName>
                                        </p:attrNameLst>
                                      </p:cBhvr>
                                      <p:to>
                                        <p:strVal val="visible"/>
                                      </p:to>
                                    </p:set>
                                    <p:animEffect transition="in" filter="wipe(left)">
                                      <p:cBhvr>
                                        <p:cTn id="19" dur="1000"/>
                                        <p:tgtEl>
                                          <p:spTgt spid="289810">
                                            <p:txEl>
                                              <p:pRg st="0" end="0"/>
                                            </p:txEl>
                                          </p:spTgt>
                                        </p:tgtEl>
                                      </p:cBhvr>
                                    </p:animEffect>
                                  </p:childTnLst>
                                </p:cTn>
                              </p:par>
                              <p:par>
                                <p:cTn id="20" presetID="22" presetClass="entr" presetSubtype="2" fill="hold" grpId="0" nodeType="withEffect">
                                  <p:stCondLst>
                                    <p:cond delay="0"/>
                                  </p:stCondLst>
                                  <p:childTnLst>
                                    <p:set>
                                      <p:cBhvr>
                                        <p:cTn id="21" dur="1" fill="hold">
                                          <p:stCondLst>
                                            <p:cond delay="0"/>
                                          </p:stCondLst>
                                        </p:cTn>
                                        <p:tgtEl>
                                          <p:spTgt spid="289805"/>
                                        </p:tgtEl>
                                        <p:attrNameLst>
                                          <p:attrName>style.visibility</p:attrName>
                                        </p:attrNameLst>
                                      </p:cBhvr>
                                      <p:to>
                                        <p:strVal val="visible"/>
                                      </p:to>
                                    </p:set>
                                    <p:animEffect transition="in" filter="wipe(right)">
                                      <p:cBhvr>
                                        <p:cTn id="22" dur="1000"/>
                                        <p:tgtEl>
                                          <p:spTgt spid="289805"/>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289809"/>
                                        </p:tgtEl>
                                        <p:attrNameLst>
                                          <p:attrName>style.visibility</p:attrName>
                                        </p:attrNameLst>
                                      </p:cBhvr>
                                      <p:to>
                                        <p:strVal val="visible"/>
                                      </p:to>
                                    </p:set>
                                    <p:animEffect transition="in" filter="wipe(down)">
                                      <p:cBhvr>
                                        <p:cTn id="25" dur="1000"/>
                                        <p:tgtEl>
                                          <p:spTgt spid="289809"/>
                                        </p:tgtEl>
                                      </p:cBhvr>
                                    </p:animEffect>
                                  </p:childTnLst>
                                </p:cTn>
                              </p:par>
                              <p:par>
                                <p:cTn id="26" presetID="22" presetClass="entr" presetSubtype="2" fill="hold" grpId="0" nodeType="withEffect">
                                  <p:stCondLst>
                                    <p:cond delay="0"/>
                                  </p:stCondLst>
                                  <p:childTnLst>
                                    <p:set>
                                      <p:cBhvr>
                                        <p:cTn id="27" dur="1" fill="hold">
                                          <p:stCondLst>
                                            <p:cond delay="0"/>
                                          </p:stCondLst>
                                        </p:cTn>
                                        <p:tgtEl>
                                          <p:spTgt spid="289806"/>
                                        </p:tgtEl>
                                        <p:attrNameLst>
                                          <p:attrName>style.visibility</p:attrName>
                                        </p:attrNameLst>
                                      </p:cBhvr>
                                      <p:to>
                                        <p:strVal val="visible"/>
                                      </p:to>
                                    </p:set>
                                    <p:animEffect transition="in" filter="wipe(right)">
                                      <p:cBhvr>
                                        <p:cTn id="28" dur="1000"/>
                                        <p:tgtEl>
                                          <p:spTgt spid="289806"/>
                                        </p:tgtEl>
                                      </p:cBhvr>
                                    </p:animEffect>
                                  </p:childTnLst>
                                </p:cTn>
                              </p:par>
                            </p:childTnLst>
                          </p:cTn>
                        </p:par>
                        <p:par>
                          <p:cTn id="29" fill="hold">
                            <p:stCondLst>
                              <p:cond delay="4000"/>
                            </p:stCondLst>
                            <p:childTnLst>
                              <p:par>
                                <p:cTn id="30" presetID="22" presetClass="entr" presetSubtype="4" fill="hold" grpId="0" nodeType="afterEffect">
                                  <p:stCondLst>
                                    <p:cond delay="0"/>
                                  </p:stCondLst>
                                  <p:childTnLst>
                                    <p:set>
                                      <p:cBhvr>
                                        <p:cTn id="31" dur="1" fill="hold">
                                          <p:stCondLst>
                                            <p:cond delay="0"/>
                                          </p:stCondLst>
                                        </p:cTn>
                                        <p:tgtEl>
                                          <p:spTgt spid="289803"/>
                                        </p:tgtEl>
                                        <p:attrNameLst>
                                          <p:attrName>style.visibility</p:attrName>
                                        </p:attrNameLst>
                                      </p:cBhvr>
                                      <p:to>
                                        <p:strVal val="visible"/>
                                      </p:to>
                                    </p:set>
                                    <p:animEffect transition="in" filter="wipe(down)">
                                      <p:cBhvr>
                                        <p:cTn id="32" dur="1000"/>
                                        <p:tgtEl>
                                          <p:spTgt spid="289803"/>
                                        </p:tgtEl>
                                      </p:cBhvr>
                                    </p:animEffect>
                                  </p:childTnLst>
                                </p:cTn>
                              </p:par>
                              <p:par>
                                <p:cTn id="33" presetID="22" presetClass="entr" presetSubtype="2" fill="hold" grpId="0" nodeType="withEffect">
                                  <p:stCondLst>
                                    <p:cond delay="0"/>
                                  </p:stCondLst>
                                  <p:childTnLst>
                                    <p:set>
                                      <p:cBhvr>
                                        <p:cTn id="34" dur="1" fill="hold">
                                          <p:stCondLst>
                                            <p:cond delay="0"/>
                                          </p:stCondLst>
                                        </p:cTn>
                                        <p:tgtEl>
                                          <p:spTgt spid="289801"/>
                                        </p:tgtEl>
                                        <p:attrNameLst>
                                          <p:attrName>style.visibility</p:attrName>
                                        </p:attrNameLst>
                                      </p:cBhvr>
                                      <p:to>
                                        <p:strVal val="visible"/>
                                      </p:to>
                                    </p:set>
                                    <p:animEffect transition="in" filter="wipe(right)">
                                      <p:cBhvr>
                                        <p:cTn id="35" dur="1000"/>
                                        <p:tgtEl>
                                          <p:spTgt spid="289801"/>
                                        </p:tgtEl>
                                      </p:cBhvr>
                                    </p:animEffect>
                                  </p:childTnLst>
                                </p:cTn>
                              </p:par>
                              <p:par>
                                <p:cTn id="36" presetID="22" presetClass="entr" presetSubtype="2" fill="hold" grpId="0" nodeType="withEffect">
                                  <p:stCondLst>
                                    <p:cond delay="0"/>
                                  </p:stCondLst>
                                  <p:childTnLst>
                                    <p:set>
                                      <p:cBhvr>
                                        <p:cTn id="37" dur="1" fill="hold">
                                          <p:stCondLst>
                                            <p:cond delay="0"/>
                                          </p:stCondLst>
                                        </p:cTn>
                                        <p:tgtEl>
                                          <p:spTgt spid="289802"/>
                                        </p:tgtEl>
                                        <p:attrNameLst>
                                          <p:attrName>style.visibility</p:attrName>
                                        </p:attrNameLst>
                                      </p:cBhvr>
                                      <p:to>
                                        <p:strVal val="visible"/>
                                      </p:to>
                                    </p:set>
                                    <p:animEffect transition="in" filter="wipe(right)">
                                      <p:cBhvr>
                                        <p:cTn id="38" dur="1000"/>
                                        <p:tgtEl>
                                          <p:spTgt spid="2898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9801" grpId="0" animBg="1"/>
      <p:bldP spid="289802" grpId="0" animBg="1"/>
      <p:bldP spid="289803" grpId="0" animBg="1"/>
      <p:bldP spid="289805" grpId="0" animBg="1"/>
      <p:bldP spid="289806" grpId="0" animBg="1"/>
      <p:bldP spid="28980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Freeform 4"/>
          <p:cNvSpPr>
            <a:spLocks/>
          </p:cNvSpPr>
          <p:nvPr/>
        </p:nvSpPr>
        <p:spPr bwMode="auto">
          <a:xfrm>
            <a:off x="2195736" y="2708920"/>
            <a:ext cx="4275137" cy="833437"/>
          </a:xfrm>
          <a:custGeom>
            <a:avLst/>
            <a:gdLst/>
            <a:ahLst/>
            <a:cxnLst>
              <a:cxn ang="0">
                <a:pos x="2658" y="182"/>
              </a:cxn>
              <a:cxn ang="0">
                <a:pos x="2596" y="201"/>
              </a:cxn>
              <a:cxn ang="0">
                <a:pos x="2543" y="234"/>
              </a:cxn>
              <a:cxn ang="0">
                <a:pos x="2502" y="276"/>
              </a:cxn>
              <a:cxn ang="0">
                <a:pos x="2476" y="325"/>
              </a:cxn>
              <a:cxn ang="0">
                <a:pos x="2466" y="379"/>
              </a:cxn>
              <a:cxn ang="0">
                <a:pos x="2475" y="433"/>
              </a:cxn>
              <a:cxn ang="0">
                <a:pos x="2507" y="486"/>
              </a:cxn>
              <a:cxn ang="0">
                <a:pos x="2468" y="512"/>
              </a:cxn>
              <a:cxn ang="0">
                <a:pos x="2334" y="515"/>
              </a:cxn>
              <a:cxn ang="0">
                <a:pos x="2194" y="518"/>
              </a:cxn>
              <a:cxn ang="0">
                <a:pos x="2046" y="520"/>
              </a:cxn>
              <a:cxn ang="0">
                <a:pos x="1892" y="522"/>
              </a:cxn>
              <a:cxn ang="0">
                <a:pos x="1735" y="523"/>
              </a:cxn>
              <a:cxn ang="0">
                <a:pos x="1574" y="523"/>
              </a:cxn>
              <a:cxn ang="0">
                <a:pos x="1412" y="523"/>
              </a:cxn>
              <a:cxn ang="0">
                <a:pos x="1249" y="523"/>
              </a:cxn>
              <a:cxn ang="0">
                <a:pos x="1087" y="521"/>
              </a:cxn>
              <a:cxn ang="0">
                <a:pos x="927" y="520"/>
              </a:cxn>
              <a:cxn ang="0">
                <a:pos x="770" y="517"/>
              </a:cxn>
              <a:cxn ang="0">
                <a:pos x="618" y="513"/>
              </a:cxn>
              <a:cxn ang="0">
                <a:pos x="470" y="509"/>
              </a:cxn>
              <a:cxn ang="0">
                <a:pos x="331" y="504"/>
              </a:cxn>
              <a:cxn ang="0">
                <a:pos x="199" y="499"/>
              </a:cxn>
              <a:cxn ang="0">
                <a:pos x="135" y="497"/>
              </a:cxn>
              <a:cxn ang="0">
                <a:pos x="125" y="495"/>
              </a:cxn>
              <a:cxn ang="0">
                <a:pos x="111" y="491"/>
              </a:cxn>
              <a:cxn ang="0">
                <a:pos x="94" y="486"/>
              </a:cxn>
              <a:cxn ang="0">
                <a:pos x="75" y="478"/>
              </a:cxn>
              <a:cxn ang="0">
                <a:pos x="56" y="467"/>
              </a:cxn>
              <a:cxn ang="0">
                <a:pos x="38" y="452"/>
              </a:cxn>
              <a:cxn ang="0">
                <a:pos x="22" y="434"/>
              </a:cxn>
              <a:cxn ang="0">
                <a:pos x="10" y="411"/>
              </a:cxn>
              <a:cxn ang="0">
                <a:pos x="2" y="385"/>
              </a:cxn>
              <a:cxn ang="0">
                <a:pos x="0" y="352"/>
              </a:cxn>
              <a:cxn ang="0">
                <a:pos x="5" y="315"/>
              </a:cxn>
              <a:cxn ang="0">
                <a:pos x="19" y="272"/>
              </a:cxn>
              <a:cxn ang="0">
                <a:pos x="43" y="222"/>
              </a:cxn>
              <a:cxn ang="0">
                <a:pos x="77" y="166"/>
              </a:cxn>
              <a:cxn ang="0">
                <a:pos x="124" y="102"/>
              </a:cxn>
              <a:cxn ang="0">
                <a:pos x="219" y="54"/>
              </a:cxn>
              <a:cxn ang="0">
                <a:pos x="360" y="33"/>
              </a:cxn>
              <a:cxn ang="0">
                <a:pos x="507" y="18"/>
              </a:cxn>
              <a:cxn ang="0">
                <a:pos x="662" y="7"/>
              </a:cxn>
              <a:cxn ang="0">
                <a:pos x="821" y="1"/>
              </a:cxn>
              <a:cxn ang="0">
                <a:pos x="985" y="0"/>
              </a:cxn>
              <a:cxn ang="0">
                <a:pos x="1152" y="4"/>
              </a:cxn>
              <a:cxn ang="0">
                <a:pos x="1322" y="10"/>
              </a:cxn>
              <a:cxn ang="0">
                <a:pos x="1492" y="21"/>
              </a:cxn>
              <a:cxn ang="0">
                <a:pos x="1663" y="34"/>
              </a:cxn>
              <a:cxn ang="0">
                <a:pos x="1831" y="50"/>
              </a:cxn>
              <a:cxn ang="0">
                <a:pos x="1999" y="70"/>
              </a:cxn>
              <a:cxn ang="0">
                <a:pos x="2162" y="90"/>
              </a:cxn>
              <a:cxn ang="0">
                <a:pos x="2321" y="114"/>
              </a:cxn>
              <a:cxn ang="0">
                <a:pos x="2475" y="138"/>
              </a:cxn>
              <a:cxn ang="0">
                <a:pos x="2622" y="165"/>
              </a:cxn>
            </a:cxnLst>
            <a:rect l="0" t="0" r="r" b="b"/>
            <a:pathLst>
              <a:path w="2693" h="525">
                <a:moveTo>
                  <a:pt x="2692" y="178"/>
                </a:moveTo>
                <a:lnTo>
                  <a:pt x="2658" y="182"/>
                </a:lnTo>
                <a:lnTo>
                  <a:pt x="2626" y="189"/>
                </a:lnTo>
                <a:lnTo>
                  <a:pt x="2596" y="201"/>
                </a:lnTo>
                <a:lnTo>
                  <a:pt x="2567" y="216"/>
                </a:lnTo>
                <a:lnTo>
                  <a:pt x="2543" y="234"/>
                </a:lnTo>
                <a:lnTo>
                  <a:pt x="2521" y="254"/>
                </a:lnTo>
                <a:lnTo>
                  <a:pt x="2502" y="276"/>
                </a:lnTo>
                <a:lnTo>
                  <a:pt x="2487" y="299"/>
                </a:lnTo>
                <a:lnTo>
                  <a:pt x="2476" y="325"/>
                </a:lnTo>
                <a:lnTo>
                  <a:pt x="2469" y="351"/>
                </a:lnTo>
                <a:lnTo>
                  <a:pt x="2466" y="379"/>
                </a:lnTo>
                <a:lnTo>
                  <a:pt x="2469" y="405"/>
                </a:lnTo>
                <a:lnTo>
                  <a:pt x="2475" y="433"/>
                </a:lnTo>
                <a:lnTo>
                  <a:pt x="2488" y="460"/>
                </a:lnTo>
                <a:lnTo>
                  <a:pt x="2507" y="486"/>
                </a:lnTo>
                <a:lnTo>
                  <a:pt x="2531" y="510"/>
                </a:lnTo>
                <a:lnTo>
                  <a:pt x="2468" y="512"/>
                </a:lnTo>
                <a:lnTo>
                  <a:pt x="2402" y="514"/>
                </a:lnTo>
                <a:lnTo>
                  <a:pt x="2334" y="515"/>
                </a:lnTo>
                <a:lnTo>
                  <a:pt x="2266" y="517"/>
                </a:lnTo>
                <a:lnTo>
                  <a:pt x="2194" y="518"/>
                </a:lnTo>
                <a:lnTo>
                  <a:pt x="2120" y="519"/>
                </a:lnTo>
                <a:lnTo>
                  <a:pt x="2046" y="520"/>
                </a:lnTo>
                <a:lnTo>
                  <a:pt x="1970" y="521"/>
                </a:lnTo>
                <a:lnTo>
                  <a:pt x="1892" y="522"/>
                </a:lnTo>
                <a:lnTo>
                  <a:pt x="1814" y="523"/>
                </a:lnTo>
                <a:lnTo>
                  <a:pt x="1735" y="523"/>
                </a:lnTo>
                <a:lnTo>
                  <a:pt x="1655" y="523"/>
                </a:lnTo>
                <a:lnTo>
                  <a:pt x="1574" y="523"/>
                </a:lnTo>
                <a:lnTo>
                  <a:pt x="1493" y="524"/>
                </a:lnTo>
                <a:lnTo>
                  <a:pt x="1412" y="523"/>
                </a:lnTo>
                <a:lnTo>
                  <a:pt x="1330" y="523"/>
                </a:lnTo>
                <a:lnTo>
                  <a:pt x="1249" y="523"/>
                </a:lnTo>
                <a:lnTo>
                  <a:pt x="1168" y="522"/>
                </a:lnTo>
                <a:lnTo>
                  <a:pt x="1087" y="521"/>
                </a:lnTo>
                <a:lnTo>
                  <a:pt x="1006" y="521"/>
                </a:lnTo>
                <a:lnTo>
                  <a:pt x="927" y="520"/>
                </a:lnTo>
                <a:lnTo>
                  <a:pt x="848" y="519"/>
                </a:lnTo>
                <a:lnTo>
                  <a:pt x="770" y="517"/>
                </a:lnTo>
                <a:lnTo>
                  <a:pt x="693" y="515"/>
                </a:lnTo>
                <a:lnTo>
                  <a:pt x="618" y="513"/>
                </a:lnTo>
                <a:lnTo>
                  <a:pt x="544" y="511"/>
                </a:lnTo>
                <a:lnTo>
                  <a:pt x="470" y="509"/>
                </a:lnTo>
                <a:lnTo>
                  <a:pt x="401" y="507"/>
                </a:lnTo>
                <a:lnTo>
                  <a:pt x="331" y="504"/>
                </a:lnTo>
                <a:lnTo>
                  <a:pt x="264" y="501"/>
                </a:lnTo>
                <a:lnTo>
                  <a:pt x="199" y="499"/>
                </a:lnTo>
                <a:lnTo>
                  <a:pt x="137" y="497"/>
                </a:lnTo>
                <a:lnTo>
                  <a:pt x="135" y="497"/>
                </a:lnTo>
                <a:lnTo>
                  <a:pt x="130" y="496"/>
                </a:lnTo>
                <a:lnTo>
                  <a:pt x="125" y="495"/>
                </a:lnTo>
                <a:lnTo>
                  <a:pt x="118" y="493"/>
                </a:lnTo>
                <a:lnTo>
                  <a:pt x="111" y="491"/>
                </a:lnTo>
                <a:lnTo>
                  <a:pt x="103" y="489"/>
                </a:lnTo>
                <a:lnTo>
                  <a:pt x="94" y="486"/>
                </a:lnTo>
                <a:lnTo>
                  <a:pt x="85" y="482"/>
                </a:lnTo>
                <a:lnTo>
                  <a:pt x="75" y="478"/>
                </a:lnTo>
                <a:lnTo>
                  <a:pt x="66" y="473"/>
                </a:lnTo>
                <a:lnTo>
                  <a:pt x="56" y="467"/>
                </a:lnTo>
                <a:lnTo>
                  <a:pt x="47" y="460"/>
                </a:lnTo>
                <a:lnTo>
                  <a:pt x="38" y="452"/>
                </a:lnTo>
                <a:lnTo>
                  <a:pt x="30" y="444"/>
                </a:lnTo>
                <a:lnTo>
                  <a:pt x="22" y="434"/>
                </a:lnTo>
                <a:lnTo>
                  <a:pt x="15" y="424"/>
                </a:lnTo>
                <a:lnTo>
                  <a:pt x="10" y="411"/>
                </a:lnTo>
                <a:lnTo>
                  <a:pt x="5" y="398"/>
                </a:lnTo>
                <a:lnTo>
                  <a:pt x="2" y="385"/>
                </a:lnTo>
                <a:lnTo>
                  <a:pt x="0" y="369"/>
                </a:lnTo>
                <a:lnTo>
                  <a:pt x="0" y="352"/>
                </a:lnTo>
                <a:lnTo>
                  <a:pt x="2" y="335"/>
                </a:lnTo>
                <a:lnTo>
                  <a:pt x="5" y="315"/>
                </a:lnTo>
                <a:lnTo>
                  <a:pt x="11" y="294"/>
                </a:lnTo>
                <a:lnTo>
                  <a:pt x="19" y="272"/>
                </a:lnTo>
                <a:lnTo>
                  <a:pt x="30" y="247"/>
                </a:lnTo>
                <a:lnTo>
                  <a:pt x="43" y="222"/>
                </a:lnTo>
                <a:lnTo>
                  <a:pt x="58" y="194"/>
                </a:lnTo>
                <a:lnTo>
                  <a:pt x="77" y="166"/>
                </a:lnTo>
                <a:lnTo>
                  <a:pt x="100" y="134"/>
                </a:lnTo>
                <a:lnTo>
                  <a:pt x="124" y="102"/>
                </a:lnTo>
                <a:lnTo>
                  <a:pt x="152" y="67"/>
                </a:lnTo>
                <a:lnTo>
                  <a:pt x="219" y="54"/>
                </a:lnTo>
                <a:lnTo>
                  <a:pt x="288" y="43"/>
                </a:lnTo>
                <a:lnTo>
                  <a:pt x="360" y="33"/>
                </a:lnTo>
                <a:lnTo>
                  <a:pt x="432" y="26"/>
                </a:lnTo>
                <a:lnTo>
                  <a:pt x="507" y="18"/>
                </a:lnTo>
                <a:lnTo>
                  <a:pt x="584" y="12"/>
                </a:lnTo>
                <a:lnTo>
                  <a:pt x="662" y="7"/>
                </a:lnTo>
                <a:lnTo>
                  <a:pt x="741" y="4"/>
                </a:lnTo>
                <a:lnTo>
                  <a:pt x="821" y="1"/>
                </a:lnTo>
                <a:lnTo>
                  <a:pt x="903" y="0"/>
                </a:lnTo>
                <a:lnTo>
                  <a:pt x="985" y="0"/>
                </a:lnTo>
                <a:lnTo>
                  <a:pt x="1068" y="1"/>
                </a:lnTo>
                <a:lnTo>
                  <a:pt x="1152" y="4"/>
                </a:lnTo>
                <a:lnTo>
                  <a:pt x="1236" y="7"/>
                </a:lnTo>
                <a:lnTo>
                  <a:pt x="1322" y="10"/>
                </a:lnTo>
                <a:lnTo>
                  <a:pt x="1407" y="16"/>
                </a:lnTo>
                <a:lnTo>
                  <a:pt x="1492" y="21"/>
                </a:lnTo>
                <a:lnTo>
                  <a:pt x="1577" y="26"/>
                </a:lnTo>
                <a:lnTo>
                  <a:pt x="1663" y="34"/>
                </a:lnTo>
                <a:lnTo>
                  <a:pt x="1747" y="42"/>
                </a:lnTo>
                <a:lnTo>
                  <a:pt x="1831" y="50"/>
                </a:lnTo>
                <a:lnTo>
                  <a:pt x="1915" y="60"/>
                </a:lnTo>
                <a:lnTo>
                  <a:pt x="1999" y="70"/>
                </a:lnTo>
                <a:lnTo>
                  <a:pt x="2081" y="79"/>
                </a:lnTo>
                <a:lnTo>
                  <a:pt x="2162" y="90"/>
                </a:lnTo>
                <a:lnTo>
                  <a:pt x="2242" y="102"/>
                </a:lnTo>
                <a:lnTo>
                  <a:pt x="2321" y="114"/>
                </a:lnTo>
                <a:lnTo>
                  <a:pt x="2399" y="126"/>
                </a:lnTo>
                <a:lnTo>
                  <a:pt x="2475" y="138"/>
                </a:lnTo>
                <a:lnTo>
                  <a:pt x="2549" y="151"/>
                </a:lnTo>
                <a:lnTo>
                  <a:pt x="2622" y="165"/>
                </a:lnTo>
                <a:lnTo>
                  <a:pt x="2692" y="178"/>
                </a:lnTo>
              </a:path>
            </a:pathLst>
          </a:custGeom>
          <a:solidFill>
            <a:srgbClr val="FFFFFF"/>
          </a:solidFill>
          <a:ln w="12700" cap="rnd" cmpd="sng">
            <a:noFill/>
            <a:prstDash val="solid"/>
            <a:round/>
            <a:headEnd type="none" w="med" len="med"/>
            <a:tailEnd type="none" w="med" len="med"/>
          </a:ln>
          <a:effectLst/>
        </p:spPr>
        <p:txBody>
          <a:bodyPr/>
          <a:lstStyle/>
          <a:p>
            <a:endParaRPr lang="en-GB"/>
          </a:p>
        </p:txBody>
      </p:sp>
      <p:sp>
        <p:nvSpPr>
          <p:cNvPr id="135173" name="Freeform 5"/>
          <p:cNvSpPr>
            <a:spLocks/>
          </p:cNvSpPr>
          <p:nvPr/>
        </p:nvSpPr>
        <p:spPr bwMode="auto">
          <a:xfrm>
            <a:off x="1446436" y="2820045"/>
            <a:ext cx="977900" cy="669925"/>
          </a:xfrm>
          <a:custGeom>
            <a:avLst/>
            <a:gdLst/>
            <a:ahLst/>
            <a:cxnLst>
              <a:cxn ang="0">
                <a:pos x="587" y="33"/>
              </a:cxn>
              <a:cxn ang="0">
                <a:pos x="542" y="96"/>
              </a:cxn>
              <a:cxn ang="0">
                <a:pos x="511" y="150"/>
              </a:cxn>
              <a:cxn ang="0">
                <a:pos x="491" y="200"/>
              </a:cxn>
              <a:cxn ang="0">
                <a:pos x="480" y="244"/>
              </a:cxn>
              <a:cxn ang="0">
                <a:pos x="479" y="281"/>
              </a:cxn>
              <a:cxn ang="0">
                <a:pos x="483" y="314"/>
              </a:cxn>
              <a:cxn ang="0">
                <a:pos x="494" y="341"/>
              </a:cxn>
              <a:cxn ang="0">
                <a:pos x="508" y="364"/>
              </a:cxn>
              <a:cxn ang="0">
                <a:pos x="524" y="383"/>
              </a:cxn>
              <a:cxn ang="0">
                <a:pos x="541" y="397"/>
              </a:cxn>
              <a:cxn ang="0">
                <a:pos x="557" y="407"/>
              </a:cxn>
              <a:cxn ang="0">
                <a:pos x="571" y="415"/>
              </a:cxn>
              <a:cxn ang="0">
                <a:pos x="580" y="419"/>
              </a:cxn>
              <a:cxn ang="0">
                <a:pos x="583" y="421"/>
              </a:cxn>
              <a:cxn ang="0">
                <a:pos x="575" y="419"/>
              </a:cxn>
              <a:cxn ang="0">
                <a:pos x="506" y="415"/>
              </a:cxn>
              <a:cxn ang="0">
                <a:pos x="441" y="410"/>
              </a:cxn>
              <a:cxn ang="0">
                <a:pos x="378" y="403"/>
              </a:cxn>
              <a:cxn ang="0">
                <a:pos x="319" y="395"/>
              </a:cxn>
              <a:cxn ang="0">
                <a:pos x="265" y="386"/>
              </a:cxn>
              <a:cxn ang="0">
                <a:pos x="214" y="374"/>
              </a:cxn>
              <a:cxn ang="0">
                <a:pos x="167" y="363"/>
              </a:cxn>
              <a:cxn ang="0">
                <a:pos x="126" y="350"/>
              </a:cxn>
              <a:cxn ang="0">
                <a:pos x="90" y="336"/>
              </a:cxn>
              <a:cxn ang="0">
                <a:pos x="59" y="321"/>
              </a:cxn>
              <a:cxn ang="0">
                <a:pos x="34" y="307"/>
              </a:cxn>
              <a:cxn ang="0">
                <a:pos x="16" y="291"/>
              </a:cxn>
              <a:cxn ang="0">
                <a:pos x="4" y="275"/>
              </a:cxn>
              <a:cxn ang="0">
                <a:pos x="0" y="260"/>
              </a:cxn>
              <a:cxn ang="0">
                <a:pos x="3" y="243"/>
              </a:cxn>
              <a:cxn ang="0">
                <a:pos x="14" y="228"/>
              </a:cxn>
              <a:cxn ang="0">
                <a:pos x="41" y="206"/>
              </a:cxn>
              <a:cxn ang="0">
                <a:pos x="72" y="187"/>
              </a:cxn>
              <a:cxn ang="0">
                <a:pos x="104" y="168"/>
              </a:cxn>
              <a:cxn ang="0">
                <a:pos x="137" y="150"/>
              </a:cxn>
              <a:cxn ang="0">
                <a:pos x="172" y="134"/>
              </a:cxn>
              <a:cxn ang="0">
                <a:pos x="209" y="117"/>
              </a:cxn>
              <a:cxn ang="0">
                <a:pos x="246" y="103"/>
              </a:cxn>
              <a:cxn ang="0">
                <a:pos x="284" y="88"/>
              </a:cxn>
              <a:cxn ang="0">
                <a:pos x="324" y="74"/>
              </a:cxn>
              <a:cxn ang="0">
                <a:pos x="364" y="62"/>
              </a:cxn>
              <a:cxn ang="0">
                <a:pos x="404" y="49"/>
              </a:cxn>
              <a:cxn ang="0">
                <a:pos x="446" y="38"/>
              </a:cxn>
              <a:cxn ang="0">
                <a:pos x="488" y="27"/>
              </a:cxn>
              <a:cxn ang="0">
                <a:pos x="530" y="18"/>
              </a:cxn>
              <a:cxn ang="0">
                <a:pos x="573" y="8"/>
              </a:cxn>
              <a:cxn ang="0">
                <a:pos x="615" y="0"/>
              </a:cxn>
            </a:cxnLst>
            <a:rect l="0" t="0" r="r" b="b"/>
            <a:pathLst>
              <a:path w="616" h="422">
                <a:moveTo>
                  <a:pt x="615" y="0"/>
                </a:moveTo>
                <a:lnTo>
                  <a:pt x="587" y="33"/>
                </a:lnTo>
                <a:lnTo>
                  <a:pt x="563" y="64"/>
                </a:lnTo>
                <a:lnTo>
                  <a:pt x="542" y="96"/>
                </a:lnTo>
                <a:lnTo>
                  <a:pt x="525" y="124"/>
                </a:lnTo>
                <a:lnTo>
                  <a:pt x="511" y="150"/>
                </a:lnTo>
                <a:lnTo>
                  <a:pt x="500" y="176"/>
                </a:lnTo>
                <a:lnTo>
                  <a:pt x="491" y="200"/>
                </a:lnTo>
                <a:lnTo>
                  <a:pt x="484" y="223"/>
                </a:lnTo>
                <a:lnTo>
                  <a:pt x="480" y="244"/>
                </a:lnTo>
                <a:lnTo>
                  <a:pt x="479" y="264"/>
                </a:lnTo>
                <a:lnTo>
                  <a:pt x="479" y="281"/>
                </a:lnTo>
                <a:lnTo>
                  <a:pt x="480" y="298"/>
                </a:lnTo>
                <a:lnTo>
                  <a:pt x="483" y="314"/>
                </a:lnTo>
                <a:lnTo>
                  <a:pt x="488" y="328"/>
                </a:lnTo>
                <a:lnTo>
                  <a:pt x="494" y="341"/>
                </a:lnTo>
                <a:lnTo>
                  <a:pt x="501" y="354"/>
                </a:lnTo>
                <a:lnTo>
                  <a:pt x="508" y="364"/>
                </a:lnTo>
                <a:lnTo>
                  <a:pt x="516" y="374"/>
                </a:lnTo>
                <a:lnTo>
                  <a:pt x="524" y="383"/>
                </a:lnTo>
                <a:lnTo>
                  <a:pt x="532" y="391"/>
                </a:lnTo>
                <a:lnTo>
                  <a:pt x="541" y="397"/>
                </a:lnTo>
                <a:lnTo>
                  <a:pt x="549" y="403"/>
                </a:lnTo>
                <a:lnTo>
                  <a:pt x="557" y="407"/>
                </a:lnTo>
                <a:lnTo>
                  <a:pt x="565" y="412"/>
                </a:lnTo>
                <a:lnTo>
                  <a:pt x="571" y="415"/>
                </a:lnTo>
                <a:lnTo>
                  <a:pt x="576" y="417"/>
                </a:lnTo>
                <a:lnTo>
                  <a:pt x="580" y="419"/>
                </a:lnTo>
                <a:lnTo>
                  <a:pt x="583" y="420"/>
                </a:lnTo>
                <a:lnTo>
                  <a:pt x="583" y="421"/>
                </a:lnTo>
                <a:lnTo>
                  <a:pt x="580" y="420"/>
                </a:lnTo>
                <a:lnTo>
                  <a:pt x="575" y="419"/>
                </a:lnTo>
                <a:lnTo>
                  <a:pt x="540" y="417"/>
                </a:lnTo>
                <a:lnTo>
                  <a:pt x="506" y="415"/>
                </a:lnTo>
                <a:lnTo>
                  <a:pt x="473" y="413"/>
                </a:lnTo>
                <a:lnTo>
                  <a:pt x="441" y="410"/>
                </a:lnTo>
                <a:lnTo>
                  <a:pt x="409" y="406"/>
                </a:lnTo>
                <a:lnTo>
                  <a:pt x="378" y="403"/>
                </a:lnTo>
                <a:lnTo>
                  <a:pt x="348" y="400"/>
                </a:lnTo>
                <a:lnTo>
                  <a:pt x="319" y="395"/>
                </a:lnTo>
                <a:lnTo>
                  <a:pt x="291" y="390"/>
                </a:lnTo>
                <a:lnTo>
                  <a:pt x="265" y="386"/>
                </a:lnTo>
                <a:lnTo>
                  <a:pt x="238" y="380"/>
                </a:lnTo>
                <a:lnTo>
                  <a:pt x="214" y="374"/>
                </a:lnTo>
                <a:lnTo>
                  <a:pt x="190" y="369"/>
                </a:lnTo>
                <a:lnTo>
                  <a:pt x="167" y="363"/>
                </a:lnTo>
                <a:lnTo>
                  <a:pt x="146" y="357"/>
                </a:lnTo>
                <a:lnTo>
                  <a:pt x="126" y="350"/>
                </a:lnTo>
                <a:lnTo>
                  <a:pt x="106" y="344"/>
                </a:lnTo>
                <a:lnTo>
                  <a:pt x="90" y="336"/>
                </a:lnTo>
                <a:lnTo>
                  <a:pt x="74" y="329"/>
                </a:lnTo>
                <a:lnTo>
                  <a:pt x="59" y="321"/>
                </a:lnTo>
                <a:lnTo>
                  <a:pt x="45" y="315"/>
                </a:lnTo>
                <a:lnTo>
                  <a:pt x="34" y="307"/>
                </a:lnTo>
                <a:lnTo>
                  <a:pt x="25" y="299"/>
                </a:lnTo>
                <a:lnTo>
                  <a:pt x="16" y="291"/>
                </a:lnTo>
                <a:lnTo>
                  <a:pt x="9" y="284"/>
                </a:lnTo>
                <a:lnTo>
                  <a:pt x="4" y="275"/>
                </a:lnTo>
                <a:lnTo>
                  <a:pt x="1" y="268"/>
                </a:lnTo>
                <a:lnTo>
                  <a:pt x="0" y="260"/>
                </a:lnTo>
                <a:lnTo>
                  <a:pt x="0" y="252"/>
                </a:lnTo>
                <a:lnTo>
                  <a:pt x="3" y="243"/>
                </a:lnTo>
                <a:lnTo>
                  <a:pt x="7" y="235"/>
                </a:lnTo>
                <a:lnTo>
                  <a:pt x="14" y="228"/>
                </a:lnTo>
                <a:lnTo>
                  <a:pt x="28" y="217"/>
                </a:lnTo>
                <a:lnTo>
                  <a:pt x="41" y="206"/>
                </a:lnTo>
                <a:lnTo>
                  <a:pt x="57" y="196"/>
                </a:lnTo>
                <a:lnTo>
                  <a:pt x="72" y="187"/>
                </a:lnTo>
                <a:lnTo>
                  <a:pt x="89" y="178"/>
                </a:lnTo>
                <a:lnTo>
                  <a:pt x="104" y="168"/>
                </a:lnTo>
                <a:lnTo>
                  <a:pt x="121" y="159"/>
                </a:lnTo>
                <a:lnTo>
                  <a:pt x="137" y="150"/>
                </a:lnTo>
                <a:lnTo>
                  <a:pt x="155" y="142"/>
                </a:lnTo>
                <a:lnTo>
                  <a:pt x="172" y="134"/>
                </a:lnTo>
                <a:lnTo>
                  <a:pt x="190" y="126"/>
                </a:lnTo>
                <a:lnTo>
                  <a:pt x="209" y="117"/>
                </a:lnTo>
                <a:lnTo>
                  <a:pt x="227" y="109"/>
                </a:lnTo>
                <a:lnTo>
                  <a:pt x="246" y="103"/>
                </a:lnTo>
                <a:lnTo>
                  <a:pt x="265" y="95"/>
                </a:lnTo>
                <a:lnTo>
                  <a:pt x="284" y="88"/>
                </a:lnTo>
                <a:lnTo>
                  <a:pt x="304" y="81"/>
                </a:lnTo>
                <a:lnTo>
                  <a:pt x="324" y="74"/>
                </a:lnTo>
                <a:lnTo>
                  <a:pt x="343" y="67"/>
                </a:lnTo>
                <a:lnTo>
                  <a:pt x="364" y="62"/>
                </a:lnTo>
                <a:lnTo>
                  <a:pt x="384" y="55"/>
                </a:lnTo>
                <a:lnTo>
                  <a:pt x="404" y="49"/>
                </a:lnTo>
                <a:lnTo>
                  <a:pt x="425" y="43"/>
                </a:lnTo>
                <a:lnTo>
                  <a:pt x="446" y="38"/>
                </a:lnTo>
                <a:lnTo>
                  <a:pt x="467" y="32"/>
                </a:lnTo>
                <a:lnTo>
                  <a:pt x="488" y="27"/>
                </a:lnTo>
                <a:lnTo>
                  <a:pt x="510" y="21"/>
                </a:lnTo>
                <a:lnTo>
                  <a:pt x="530" y="18"/>
                </a:lnTo>
                <a:lnTo>
                  <a:pt x="552" y="13"/>
                </a:lnTo>
                <a:lnTo>
                  <a:pt x="573" y="8"/>
                </a:lnTo>
                <a:lnTo>
                  <a:pt x="594" y="4"/>
                </a:lnTo>
                <a:lnTo>
                  <a:pt x="615" y="0"/>
                </a:lnTo>
              </a:path>
            </a:pathLst>
          </a:custGeom>
          <a:solidFill>
            <a:srgbClr val="FFFFFF"/>
          </a:solidFill>
          <a:ln w="12700" cap="rnd" cmpd="sng">
            <a:noFill/>
            <a:prstDash val="solid"/>
            <a:round/>
            <a:headEnd type="none" w="med" len="med"/>
            <a:tailEnd type="none" w="med" len="med"/>
          </a:ln>
          <a:effectLst/>
        </p:spPr>
        <p:txBody>
          <a:bodyPr/>
          <a:lstStyle/>
          <a:p>
            <a:endParaRPr lang="en-GB"/>
          </a:p>
        </p:txBody>
      </p:sp>
      <p:sp>
        <p:nvSpPr>
          <p:cNvPr id="135174" name="Freeform 6"/>
          <p:cNvSpPr>
            <a:spLocks/>
          </p:cNvSpPr>
          <p:nvPr/>
        </p:nvSpPr>
        <p:spPr bwMode="auto">
          <a:xfrm>
            <a:off x="1446436" y="2820045"/>
            <a:ext cx="993775" cy="685800"/>
          </a:xfrm>
          <a:custGeom>
            <a:avLst/>
            <a:gdLst/>
            <a:ahLst/>
            <a:cxnLst>
              <a:cxn ang="0">
                <a:pos x="625" y="0"/>
              </a:cxn>
              <a:cxn ang="0">
                <a:pos x="572" y="66"/>
              </a:cxn>
              <a:cxn ang="0">
                <a:pos x="534" y="127"/>
              </a:cxn>
              <a:cxn ang="0">
                <a:pos x="508" y="180"/>
              </a:cxn>
              <a:cxn ang="0">
                <a:pos x="492" y="228"/>
              </a:cxn>
              <a:cxn ang="0">
                <a:pos x="487" y="270"/>
              </a:cxn>
              <a:cxn ang="0">
                <a:pos x="488" y="305"/>
              </a:cxn>
              <a:cxn ang="0">
                <a:pos x="496" y="336"/>
              </a:cxn>
              <a:cxn ang="0">
                <a:pos x="509" y="362"/>
              </a:cxn>
              <a:cxn ang="0">
                <a:pos x="524" y="383"/>
              </a:cxn>
              <a:cxn ang="0">
                <a:pos x="541" y="400"/>
              </a:cxn>
              <a:cxn ang="0">
                <a:pos x="558" y="413"/>
              </a:cxn>
              <a:cxn ang="0">
                <a:pos x="574" y="422"/>
              </a:cxn>
              <a:cxn ang="0">
                <a:pos x="585" y="427"/>
              </a:cxn>
              <a:cxn ang="0">
                <a:pos x="592" y="430"/>
              </a:cxn>
              <a:cxn ang="0">
                <a:pos x="589" y="430"/>
              </a:cxn>
              <a:cxn ang="0">
                <a:pos x="549" y="427"/>
              </a:cxn>
              <a:cxn ang="0">
                <a:pos x="481" y="423"/>
              </a:cxn>
              <a:cxn ang="0">
                <a:pos x="416" y="416"/>
              </a:cxn>
              <a:cxn ang="0">
                <a:pos x="354" y="409"/>
              </a:cxn>
              <a:cxn ang="0">
                <a:pos x="296" y="399"/>
              </a:cxn>
              <a:cxn ang="0">
                <a:pos x="242" y="389"/>
              </a:cxn>
              <a:cxn ang="0">
                <a:pos x="193" y="378"/>
              </a:cxn>
              <a:cxn ang="0">
                <a:pos x="148" y="365"/>
              </a:cxn>
              <a:cxn ang="0">
                <a:pos x="108" y="352"/>
              </a:cxn>
              <a:cxn ang="0">
                <a:pos x="75" y="337"/>
              </a:cxn>
              <a:cxn ang="0">
                <a:pos x="46" y="322"/>
              </a:cxn>
              <a:cxn ang="0">
                <a:pos x="25" y="306"/>
              </a:cxn>
              <a:cxn ang="0">
                <a:pos x="9" y="291"/>
              </a:cxn>
              <a:cxn ang="0">
                <a:pos x="1" y="274"/>
              </a:cxn>
              <a:cxn ang="0">
                <a:pos x="0" y="258"/>
              </a:cxn>
              <a:cxn ang="0">
                <a:pos x="7" y="241"/>
              </a:cxn>
              <a:cxn ang="0">
                <a:pos x="28" y="222"/>
              </a:cxn>
              <a:cxn ang="0">
                <a:pos x="58" y="201"/>
              </a:cxn>
              <a:cxn ang="0">
                <a:pos x="90" y="182"/>
              </a:cxn>
              <a:cxn ang="0">
                <a:pos x="123" y="163"/>
              </a:cxn>
              <a:cxn ang="0">
                <a:pos x="158" y="145"/>
              </a:cxn>
              <a:cxn ang="0">
                <a:pos x="193" y="129"/>
              </a:cxn>
              <a:cxn ang="0">
                <a:pos x="231" y="112"/>
              </a:cxn>
              <a:cxn ang="0">
                <a:pos x="269" y="97"/>
              </a:cxn>
              <a:cxn ang="0">
                <a:pos x="309" y="83"/>
              </a:cxn>
              <a:cxn ang="0">
                <a:pos x="349" y="69"/>
              </a:cxn>
              <a:cxn ang="0">
                <a:pos x="390" y="56"/>
              </a:cxn>
              <a:cxn ang="0">
                <a:pos x="432" y="44"/>
              </a:cxn>
              <a:cxn ang="0">
                <a:pos x="475" y="33"/>
              </a:cxn>
              <a:cxn ang="0">
                <a:pos x="518" y="22"/>
              </a:cxn>
              <a:cxn ang="0">
                <a:pos x="561" y="13"/>
              </a:cxn>
              <a:cxn ang="0">
                <a:pos x="604" y="4"/>
              </a:cxn>
            </a:cxnLst>
            <a:rect l="0" t="0" r="r" b="b"/>
            <a:pathLst>
              <a:path w="626" h="432">
                <a:moveTo>
                  <a:pt x="625" y="0"/>
                </a:moveTo>
                <a:lnTo>
                  <a:pt x="625" y="0"/>
                </a:lnTo>
                <a:lnTo>
                  <a:pt x="597" y="34"/>
                </a:lnTo>
                <a:lnTo>
                  <a:pt x="572" y="66"/>
                </a:lnTo>
                <a:lnTo>
                  <a:pt x="551" y="98"/>
                </a:lnTo>
                <a:lnTo>
                  <a:pt x="534" y="127"/>
                </a:lnTo>
                <a:lnTo>
                  <a:pt x="519" y="154"/>
                </a:lnTo>
                <a:lnTo>
                  <a:pt x="508" y="180"/>
                </a:lnTo>
                <a:lnTo>
                  <a:pt x="499" y="205"/>
                </a:lnTo>
                <a:lnTo>
                  <a:pt x="492" y="228"/>
                </a:lnTo>
                <a:lnTo>
                  <a:pt x="488" y="250"/>
                </a:lnTo>
                <a:lnTo>
                  <a:pt x="487" y="270"/>
                </a:lnTo>
                <a:lnTo>
                  <a:pt x="487" y="288"/>
                </a:lnTo>
                <a:lnTo>
                  <a:pt x="488" y="305"/>
                </a:lnTo>
                <a:lnTo>
                  <a:pt x="491" y="321"/>
                </a:lnTo>
                <a:lnTo>
                  <a:pt x="496" y="336"/>
                </a:lnTo>
                <a:lnTo>
                  <a:pt x="502" y="349"/>
                </a:lnTo>
                <a:lnTo>
                  <a:pt x="509" y="362"/>
                </a:lnTo>
                <a:lnTo>
                  <a:pt x="516" y="373"/>
                </a:lnTo>
                <a:lnTo>
                  <a:pt x="524" y="383"/>
                </a:lnTo>
                <a:lnTo>
                  <a:pt x="533" y="392"/>
                </a:lnTo>
                <a:lnTo>
                  <a:pt x="541" y="400"/>
                </a:lnTo>
                <a:lnTo>
                  <a:pt x="550" y="406"/>
                </a:lnTo>
                <a:lnTo>
                  <a:pt x="558" y="413"/>
                </a:lnTo>
                <a:lnTo>
                  <a:pt x="566" y="417"/>
                </a:lnTo>
                <a:lnTo>
                  <a:pt x="574" y="422"/>
                </a:lnTo>
                <a:lnTo>
                  <a:pt x="580" y="425"/>
                </a:lnTo>
                <a:lnTo>
                  <a:pt x="585" y="427"/>
                </a:lnTo>
                <a:lnTo>
                  <a:pt x="589" y="429"/>
                </a:lnTo>
                <a:lnTo>
                  <a:pt x="592" y="430"/>
                </a:lnTo>
                <a:lnTo>
                  <a:pt x="592" y="431"/>
                </a:lnTo>
                <a:lnTo>
                  <a:pt x="589" y="430"/>
                </a:lnTo>
                <a:lnTo>
                  <a:pt x="584" y="429"/>
                </a:lnTo>
                <a:lnTo>
                  <a:pt x="549" y="427"/>
                </a:lnTo>
                <a:lnTo>
                  <a:pt x="514" y="425"/>
                </a:lnTo>
                <a:lnTo>
                  <a:pt x="481" y="423"/>
                </a:lnTo>
                <a:lnTo>
                  <a:pt x="448" y="420"/>
                </a:lnTo>
                <a:lnTo>
                  <a:pt x="416" y="416"/>
                </a:lnTo>
                <a:lnTo>
                  <a:pt x="384" y="413"/>
                </a:lnTo>
                <a:lnTo>
                  <a:pt x="354" y="409"/>
                </a:lnTo>
                <a:lnTo>
                  <a:pt x="324" y="404"/>
                </a:lnTo>
                <a:lnTo>
                  <a:pt x="296" y="399"/>
                </a:lnTo>
                <a:lnTo>
                  <a:pt x="269" y="395"/>
                </a:lnTo>
                <a:lnTo>
                  <a:pt x="242" y="389"/>
                </a:lnTo>
                <a:lnTo>
                  <a:pt x="217" y="383"/>
                </a:lnTo>
                <a:lnTo>
                  <a:pt x="193" y="378"/>
                </a:lnTo>
                <a:lnTo>
                  <a:pt x="170" y="372"/>
                </a:lnTo>
                <a:lnTo>
                  <a:pt x="148" y="365"/>
                </a:lnTo>
                <a:lnTo>
                  <a:pt x="128" y="358"/>
                </a:lnTo>
                <a:lnTo>
                  <a:pt x="108" y="352"/>
                </a:lnTo>
                <a:lnTo>
                  <a:pt x="91" y="344"/>
                </a:lnTo>
                <a:lnTo>
                  <a:pt x="75" y="337"/>
                </a:lnTo>
                <a:lnTo>
                  <a:pt x="60" y="329"/>
                </a:lnTo>
                <a:lnTo>
                  <a:pt x="46" y="322"/>
                </a:lnTo>
                <a:lnTo>
                  <a:pt x="35" y="314"/>
                </a:lnTo>
                <a:lnTo>
                  <a:pt x="25" y="306"/>
                </a:lnTo>
                <a:lnTo>
                  <a:pt x="16" y="298"/>
                </a:lnTo>
                <a:lnTo>
                  <a:pt x="9" y="291"/>
                </a:lnTo>
                <a:lnTo>
                  <a:pt x="4" y="282"/>
                </a:lnTo>
                <a:lnTo>
                  <a:pt x="1" y="274"/>
                </a:lnTo>
                <a:lnTo>
                  <a:pt x="0" y="266"/>
                </a:lnTo>
                <a:lnTo>
                  <a:pt x="0" y="258"/>
                </a:lnTo>
                <a:lnTo>
                  <a:pt x="3" y="249"/>
                </a:lnTo>
                <a:lnTo>
                  <a:pt x="7" y="241"/>
                </a:lnTo>
                <a:lnTo>
                  <a:pt x="14" y="233"/>
                </a:lnTo>
                <a:lnTo>
                  <a:pt x="28" y="222"/>
                </a:lnTo>
                <a:lnTo>
                  <a:pt x="42" y="211"/>
                </a:lnTo>
                <a:lnTo>
                  <a:pt x="58" y="201"/>
                </a:lnTo>
                <a:lnTo>
                  <a:pt x="73" y="191"/>
                </a:lnTo>
                <a:lnTo>
                  <a:pt x="90" y="182"/>
                </a:lnTo>
                <a:lnTo>
                  <a:pt x="106" y="172"/>
                </a:lnTo>
                <a:lnTo>
                  <a:pt x="123" y="163"/>
                </a:lnTo>
                <a:lnTo>
                  <a:pt x="139" y="154"/>
                </a:lnTo>
                <a:lnTo>
                  <a:pt x="158" y="145"/>
                </a:lnTo>
                <a:lnTo>
                  <a:pt x="175" y="137"/>
                </a:lnTo>
                <a:lnTo>
                  <a:pt x="193" y="129"/>
                </a:lnTo>
                <a:lnTo>
                  <a:pt x="212" y="120"/>
                </a:lnTo>
                <a:lnTo>
                  <a:pt x="231" y="112"/>
                </a:lnTo>
                <a:lnTo>
                  <a:pt x="250" y="105"/>
                </a:lnTo>
                <a:lnTo>
                  <a:pt x="269" y="97"/>
                </a:lnTo>
                <a:lnTo>
                  <a:pt x="289" y="90"/>
                </a:lnTo>
                <a:lnTo>
                  <a:pt x="309" y="83"/>
                </a:lnTo>
                <a:lnTo>
                  <a:pt x="329" y="76"/>
                </a:lnTo>
                <a:lnTo>
                  <a:pt x="349" y="69"/>
                </a:lnTo>
                <a:lnTo>
                  <a:pt x="370" y="63"/>
                </a:lnTo>
                <a:lnTo>
                  <a:pt x="390" y="56"/>
                </a:lnTo>
                <a:lnTo>
                  <a:pt x="411" y="50"/>
                </a:lnTo>
                <a:lnTo>
                  <a:pt x="432" y="44"/>
                </a:lnTo>
                <a:lnTo>
                  <a:pt x="453" y="39"/>
                </a:lnTo>
                <a:lnTo>
                  <a:pt x="475" y="33"/>
                </a:lnTo>
                <a:lnTo>
                  <a:pt x="496" y="28"/>
                </a:lnTo>
                <a:lnTo>
                  <a:pt x="518" y="22"/>
                </a:lnTo>
                <a:lnTo>
                  <a:pt x="539" y="18"/>
                </a:lnTo>
                <a:lnTo>
                  <a:pt x="561" y="13"/>
                </a:lnTo>
                <a:lnTo>
                  <a:pt x="582" y="8"/>
                </a:lnTo>
                <a:lnTo>
                  <a:pt x="604" y="4"/>
                </a:lnTo>
                <a:lnTo>
                  <a:pt x="625" y="0"/>
                </a:lnTo>
              </a:path>
            </a:pathLst>
          </a:custGeom>
          <a:noFill/>
          <a:ln w="12700" cap="rnd" cmpd="sng">
            <a:solidFill>
              <a:srgbClr val="FFFFFF"/>
            </a:solidFill>
            <a:prstDash val="solid"/>
            <a:round/>
            <a:headEnd type="none" w="med" len="med"/>
            <a:tailEnd type="none" w="med" len="med"/>
          </a:ln>
          <a:effectLst/>
        </p:spPr>
        <p:txBody>
          <a:bodyPr/>
          <a:lstStyle/>
          <a:p>
            <a:endParaRPr lang="en-GB"/>
          </a:p>
        </p:txBody>
      </p:sp>
      <p:sp>
        <p:nvSpPr>
          <p:cNvPr id="135175" name="Rectangle 7"/>
          <p:cNvSpPr>
            <a:spLocks noChangeArrowheads="1"/>
          </p:cNvSpPr>
          <p:nvPr/>
        </p:nvSpPr>
        <p:spPr bwMode="auto">
          <a:xfrm>
            <a:off x="0" y="1196752"/>
            <a:ext cx="9144000" cy="520655"/>
          </a:xfrm>
          <a:prstGeom prst="rect">
            <a:avLst/>
          </a:prstGeom>
          <a:noFill/>
          <a:ln w="12700">
            <a:noFill/>
            <a:miter lim="800000"/>
            <a:headEnd/>
            <a:tailEnd/>
          </a:ln>
          <a:effectLst/>
        </p:spPr>
        <p:txBody>
          <a:bodyPr wrap="square" lIns="90488" tIns="44450" rIns="90488" bIns="44450">
            <a:spAutoFit/>
          </a:bodyPr>
          <a:lstStyle/>
          <a:p>
            <a:pPr algn="ctr" eaLnBrk="0" hangingPunct="0"/>
            <a:r>
              <a:rPr lang="en-GB" sz="2800" b="1" dirty="0" smtClean="0">
                <a:solidFill>
                  <a:srgbClr val="FFFF00"/>
                </a:solidFill>
              </a:rPr>
              <a:t>3. Slotted flap</a:t>
            </a:r>
            <a:endParaRPr lang="en-GB" sz="2800" b="1" dirty="0">
              <a:solidFill>
                <a:srgbClr val="FFFF00"/>
              </a:solidFill>
            </a:endParaRPr>
          </a:p>
        </p:txBody>
      </p:sp>
      <p:grpSp>
        <p:nvGrpSpPr>
          <p:cNvPr id="2" name="Group 8"/>
          <p:cNvGrpSpPr>
            <a:grpSpLocks/>
          </p:cNvGrpSpPr>
          <p:nvPr/>
        </p:nvGrpSpPr>
        <p:grpSpPr bwMode="auto">
          <a:xfrm>
            <a:off x="4370611" y="2977207"/>
            <a:ext cx="3968750" cy="557213"/>
            <a:chOff x="2744" y="1661"/>
            <a:chExt cx="2500" cy="351"/>
          </a:xfrm>
        </p:grpSpPr>
        <p:sp>
          <p:nvSpPr>
            <p:cNvPr id="135177" name="Freeform 9"/>
            <p:cNvSpPr>
              <a:spLocks/>
            </p:cNvSpPr>
            <p:nvPr/>
          </p:nvSpPr>
          <p:spPr bwMode="auto">
            <a:xfrm>
              <a:off x="3833" y="1661"/>
              <a:ext cx="1411" cy="351"/>
            </a:xfrm>
            <a:custGeom>
              <a:avLst/>
              <a:gdLst/>
              <a:ahLst/>
              <a:cxnLst>
                <a:cxn ang="0">
                  <a:pos x="238" y="13"/>
                </a:cxn>
                <a:cxn ang="0">
                  <a:pos x="357" y="38"/>
                </a:cxn>
                <a:cxn ang="0">
                  <a:pos x="474" y="65"/>
                </a:cxn>
                <a:cxn ang="0">
                  <a:pos x="587" y="92"/>
                </a:cxn>
                <a:cxn ang="0">
                  <a:pos x="696" y="122"/>
                </a:cxn>
                <a:cxn ang="0">
                  <a:pos x="801" y="150"/>
                </a:cxn>
                <a:cxn ang="0">
                  <a:pos x="900" y="177"/>
                </a:cxn>
                <a:cxn ang="0">
                  <a:pos x="993" y="203"/>
                </a:cxn>
                <a:cxn ang="0">
                  <a:pos x="1078" y="229"/>
                </a:cxn>
                <a:cxn ang="0">
                  <a:pos x="1156" y="253"/>
                </a:cxn>
                <a:cxn ang="0">
                  <a:pos x="1224" y="274"/>
                </a:cxn>
                <a:cxn ang="0">
                  <a:pos x="1284" y="294"/>
                </a:cxn>
                <a:cxn ang="0">
                  <a:pos x="1333" y="309"/>
                </a:cxn>
                <a:cxn ang="0">
                  <a:pos x="1370" y="322"/>
                </a:cxn>
                <a:cxn ang="0">
                  <a:pos x="1396" y="332"/>
                </a:cxn>
                <a:cxn ang="0">
                  <a:pos x="1409" y="335"/>
                </a:cxn>
                <a:cxn ang="0">
                  <a:pos x="1408" y="336"/>
                </a:cxn>
                <a:cxn ang="0">
                  <a:pos x="1392" y="336"/>
                </a:cxn>
                <a:cxn ang="0">
                  <a:pos x="1361" y="337"/>
                </a:cxn>
                <a:cxn ang="0">
                  <a:pos x="1317" y="337"/>
                </a:cxn>
                <a:cxn ang="0">
                  <a:pos x="1259" y="338"/>
                </a:cxn>
                <a:cxn ang="0">
                  <a:pos x="1191" y="339"/>
                </a:cxn>
                <a:cxn ang="0">
                  <a:pos x="1112" y="340"/>
                </a:cxn>
                <a:cxn ang="0">
                  <a:pos x="1026" y="341"/>
                </a:cxn>
                <a:cxn ang="0">
                  <a:pos x="930" y="342"/>
                </a:cxn>
                <a:cxn ang="0">
                  <a:pos x="829" y="343"/>
                </a:cxn>
                <a:cxn ang="0">
                  <a:pos x="723" y="344"/>
                </a:cxn>
                <a:cxn ang="0">
                  <a:pos x="613" y="345"/>
                </a:cxn>
                <a:cxn ang="0">
                  <a:pos x="498" y="347"/>
                </a:cxn>
                <a:cxn ang="0">
                  <a:pos x="384" y="347"/>
                </a:cxn>
                <a:cxn ang="0">
                  <a:pos x="269" y="348"/>
                </a:cxn>
                <a:cxn ang="0">
                  <a:pos x="155" y="349"/>
                </a:cxn>
                <a:cxn ang="0">
                  <a:pos x="69" y="336"/>
                </a:cxn>
                <a:cxn ang="0">
                  <a:pos x="25" y="299"/>
                </a:cxn>
                <a:cxn ang="0">
                  <a:pos x="3" y="250"/>
                </a:cxn>
                <a:cxn ang="0">
                  <a:pos x="0" y="194"/>
                </a:cxn>
                <a:cxn ang="0">
                  <a:pos x="16" y="137"/>
                </a:cxn>
                <a:cxn ang="0">
                  <a:pos x="46" y="85"/>
                </a:cxn>
                <a:cxn ang="0">
                  <a:pos x="90" y="40"/>
                </a:cxn>
                <a:cxn ang="0">
                  <a:pos x="146" y="9"/>
                </a:cxn>
              </a:cxnLst>
              <a:rect l="0" t="0" r="r" b="b"/>
              <a:pathLst>
                <a:path w="1411" h="351">
                  <a:moveTo>
                    <a:pt x="178" y="0"/>
                  </a:moveTo>
                  <a:lnTo>
                    <a:pt x="238" y="13"/>
                  </a:lnTo>
                  <a:lnTo>
                    <a:pt x="298" y="25"/>
                  </a:lnTo>
                  <a:lnTo>
                    <a:pt x="357" y="38"/>
                  </a:lnTo>
                  <a:lnTo>
                    <a:pt x="415" y="52"/>
                  </a:lnTo>
                  <a:lnTo>
                    <a:pt x="474" y="65"/>
                  </a:lnTo>
                  <a:lnTo>
                    <a:pt x="530" y="79"/>
                  </a:lnTo>
                  <a:lnTo>
                    <a:pt x="587" y="92"/>
                  </a:lnTo>
                  <a:lnTo>
                    <a:pt x="641" y="107"/>
                  </a:lnTo>
                  <a:lnTo>
                    <a:pt x="696" y="122"/>
                  </a:lnTo>
                  <a:lnTo>
                    <a:pt x="749" y="135"/>
                  </a:lnTo>
                  <a:lnTo>
                    <a:pt x="801" y="150"/>
                  </a:lnTo>
                  <a:lnTo>
                    <a:pt x="851" y="163"/>
                  </a:lnTo>
                  <a:lnTo>
                    <a:pt x="900" y="177"/>
                  </a:lnTo>
                  <a:lnTo>
                    <a:pt x="947" y="191"/>
                  </a:lnTo>
                  <a:lnTo>
                    <a:pt x="993" y="203"/>
                  </a:lnTo>
                  <a:lnTo>
                    <a:pt x="1037" y="217"/>
                  </a:lnTo>
                  <a:lnTo>
                    <a:pt x="1078" y="229"/>
                  </a:lnTo>
                  <a:lnTo>
                    <a:pt x="1118" y="241"/>
                  </a:lnTo>
                  <a:lnTo>
                    <a:pt x="1156" y="253"/>
                  </a:lnTo>
                  <a:lnTo>
                    <a:pt x="1192" y="264"/>
                  </a:lnTo>
                  <a:lnTo>
                    <a:pt x="1224" y="274"/>
                  </a:lnTo>
                  <a:lnTo>
                    <a:pt x="1255" y="284"/>
                  </a:lnTo>
                  <a:lnTo>
                    <a:pt x="1284" y="294"/>
                  </a:lnTo>
                  <a:lnTo>
                    <a:pt x="1310" y="301"/>
                  </a:lnTo>
                  <a:lnTo>
                    <a:pt x="1333" y="309"/>
                  </a:lnTo>
                  <a:lnTo>
                    <a:pt x="1352" y="317"/>
                  </a:lnTo>
                  <a:lnTo>
                    <a:pt x="1370" y="322"/>
                  </a:lnTo>
                  <a:lnTo>
                    <a:pt x="1384" y="328"/>
                  </a:lnTo>
                  <a:lnTo>
                    <a:pt x="1396" y="332"/>
                  </a:lnTo>
                  <a:lnTo>
                    <a:pt x="1404" y="334"/>
                  </a:lnTo>
                  <a:lnTo>
                    <a:pt x="1409" y="335"/>
                  </a:lnTo>
                  <a:lnTo>
                    <a:pt x="1410" y="336"/>
                  </a:lnTo>
                  <a:lnTo>
                    <a:pt x="1408" y="336"/>
                  </a:lnTo>
                  <a:lnTo>
                    <a:pt x="1402" y="336"/>
                  </a:lnTo>
                  <a:lnTo>
                    <a:pt x="1392" y="336"/>
                  </a:lnTo>
                  <a:lnTo>
                    <a:pt x="1378" y="337"/>
                  </a:lnTo>
                  <a:lnTo>
                    <a:pt x="1361" y="337"/>
                  </a:lnTo>
                  <a:lnTo>
                    <a:pt x="1340" y="337"/>
                  </a:lnTo>
                  <a:lnTo>
                    <a:pt x="1317" y="337"/>
                  </a:lnTo>
                  <a:lnTo>
                    <a:pt x="1289" y="338"/>
                  </a:lnTo>
                  <a:lnTo>
                    <a:pt x="1259" y="338"/>
                  </a:lnTo>
                  <a:lnTo>
                    <a:pt x="1226" y="338"/>
                  </a:lnTo>
                  <a:lnTo>
                    <a:pt x="1191" y="339"/>
                  </a:lnTo>
                  <a:lnTo>
                    <a:pt x="1153" y="340"/>
                  </a:lnTo>
                  <a:lnTo>
                    <a:pt x="1112" y="340"/>
                  </a:lnTo>
                  <a:lnTo>
                    <a:pt x="1069" y="340"/>
                  </a:lnTo>
                  <a:lnTo>
                    <a:pt x="1026" y="341"/>
                  </a:lnTo>
                  <a:lnTo>
                    <a:pt x="979" y="341"/>
                  </a:lnTo>
                  <a:lnTo>
                    <a:pt x="930" y="342"/>
                  </a:lnTo>
                  <a:lnTo>
                    <a:pt x="881" y="343"/>
                  </a:lnTo>
                  <a:lnTo>
                    <a:pt x="829" y="343"/>
                  </a:lnTo>
                  <a:lnTo>
                    <a:pt x="776" y="344"/>
                  </a:lnTo>
                  <a:lnTo>
                    <a:pt x="723" y="344"/>
                  </a:lnTo>
                  <a:lnTo>
                    <a:pt x="668" y="345"/>
                  </a:lnTo>
                  <a:lnTo>
                    <a:pt x="613" y="345"/>
                  </a:lnTo>
                  <a:lnTo>
                    <a:pt x="556" y="346"/>
                  </a:lnTo>
                  <a:lnTo>
                    <a:pt x="498" y="347"/>
                  </a:lnTo>
                  <a:lnTo>
                    <a:pt x="442" y="347"/>
                  </a:lnTo>
                  <a:lnTo>
                    <a:pt x="384" y="347"/>
                  </a:lnTo>
                  <a:lnTo>
                    <a:pt x="327" y="348"/>
                  </a:lnTo>
                  <a:lnTo>
                    <a:pt x="269" y="348"/>
                  </a:lnTo>
                  <a:lnTo>
                    <a:pt x="212" y="349"/>
                  </a:lnTo>
                  <a:lnTo>
                    <a:pt x="155" y="349"/>
                  </a:lnTo>
                  <a:lnTo>
                    <a:pt x="98" y="350"/>
                  </a:lnTo>
                  <a:lnTo>
                    <a:pt x="69" y="336"/>
                  </a:lnTo>
                  <a:lnTo>
                    <a:pt x="44" y="320"/>
                  </a:lnTo>
                  <a:lnTo>
                    <a:pt x="25" y="299"/>
                  </a:lnTo>
                  <a:lnTo>
                    <a:pt x="12" y="276"/>
                  </a:lnTo>
                  <a:lnTo>
                    <a:pt x="3" y="250"/>
                  </a:lnTo>
                  <a:lnTo>
                    <a:pt x="0" y="223"/>
                  </a:lnTo>
                  <a:lnTo>
                    <a:pt x="0" y="194"/>
                  </a:lnTo>
                  <a:lnTo>
                    <a:pt x="6" y="166"/>
                  </a:lnTo>
                  <a:lnTo>
                    <a:pt x="16" y="137"/>
                  </a:lnTo>
                  <a:lnTo>
                    <a:pt x="29" y="110"/>
                  </a:lnTo>
                  <a:lnTo>
                    <a:pt x="46" y="85"/>
                  </a:lnTo>
                  <a:lnTo>
                    <a:pt x="67" y="60"/>
                  </a:lnTo>
                  <a:lnTo>
                    <a:pt x="90" y="40"/>
                  </a:lnTo>
                  <a:lnTo>
                    <a:pt x="116" y="22"/>
                  </a:lnTo>
                  <a:lnTo>
                    <a:pt x="146" y="9"/>
                  </a:lnTo>
                  <a:lnTo>
                    <a:pt x="178" y="0"/>
                  </a:lnTo>
                </a:path>
              </a:pathLst>
            </a:custGeom>
            <a:solidFill>
              <a:srgbClr val="FFFFFF"/>
            </a:solidFill>
            <a:ln w="12700" cap="rnd" cmpd="sng">
              <a:noFill/>
              <a:prstDash val="solid"/>
              <a:round/>
              <a:headEnd type="none" w="med" len="med"/>
              <a:tailEnd type="none" w="med" len="med"/>
            </a:ln>
            <a:effectLst/>
          </p:spPr>
          <p:txBody>
            <a:bodyPr/>
            <a:lstStyle/>
            <a:p>
              <a:endParaRPr lang="en-GB"/>
            </a:p>
          </p:txBody>
        </p:sp>
        <p:sp>
          <p:nvSpPr>
            <p:cNvPr id="135178" name="Freeform 10"/>
            <p:cNvSpPr>
              <a:spLocks/>
            </p:cNvSpPr>
            <p:nvPr/>
          </p:nvSpPr>
          <p:spPr bwMode="auto">
            <a:xfrm flipH="1">
              <a:off x="2744" y="1661"/>
              <a:ext cx="1411" cy="351"/>
            </a:xfrm>
            <a:custGeom>
              <a:avLst/>
              <a:gdLst/>
              <a:ahLst/>
              <a:cxnLst>
                <a:cxn ang="0">
                  <a:pos x="238" y="13"/>
                </a:cxn>
                <a:cxn ang="0">
                  <a:pos x="357" y="38"/>
                </a:cxn>
                <a:cxn ang="0">
                  <a:pos x="474" y="65"/>
                </a:cxn>
                <a:cxn ang="0">
                  <a:pos x="587" y="92"/>
                </a:cxn>
                <a:cxn ang="0">
                  <a:pos x="696" y="122"/>
                </a:cxn>
                <a:cxn ang="0">
                  <a:pos x="801" y="150"/>
                </a:cxn>
                <a:cxn ang="0">
                  <a:pos x="900" y="177"/>
                </a:cxn>
                <a:cxn ang="0">
                  <a:pos x="993" y="203"/>
                </a:cxn>
                <a:cxn ang="0">
                  <a:pos x="1078" y="229"/>
                </a:cxn>
                <a:cxn ang="0">
                  <a:pos x="1156" y="253"/>
                </a:cxn>
                <a:cxn ang="0">
                  <a:pos x="1224" y="274"/>
                </a:cxn>
                <a:cxn ang="0">
                  <a:pos x="1284" y="294"/>
                </a:cxn>
                <a:cxn ang="0">
                  <a:pos x="1333" y="309"/>
                </a:cxn>
                <a:cxn ang="0">
                  <a:pos x="1370" y="322"/>
                </a:cxn>
                <a:cxn ang="0">
                  <a:pos x="1396" y="332"/>
                </a:cxn>
                <a:cxn ang="0">
                  <a:pos x="1409" y="335"/>
                </a:cxn>
                <a:cxn ang="0">
                  <a:pos x="1408" y="336"/>
                </a:cxn>
                <a:cxn ang="0">
                  <a:pos x="1392" y="336"/>
                </a:cxn>
                <a:cxn ang="0">
                  <a:pos x="1361" y="337"/>
                </a:cxn>
                <a:cxn ang="0">
                  <a:pos x="1317" y="337"/>
                </a:cxn>
                <a:cxn ang="0">
                  <a:pos x="1259" y="338"/>
                </a:cxn>
                <a:cxn ang="0">
                  <a:pos x="1191" y="339"/>
                </a:cxn>
                <a:cxn ang="0">
                  <a:pos x="1112" y="340"/>
                </a:cxn>
                <a:cxn ang="0">
                  <a:pos x="1026" y="341"/>
                </a:cxn>
                <a:cxn ang="0">
                  <a:pos x="930" y="342"/>
                </a:cxn>
                <a:cxn ang="0">
                  <a:pos x="829" y="343"/>
                </a:cxn>
                <a:cxn ang="0">
                  <a:pos x="723" y="344"/>
                </a:cxn>
                <a:cxn ang="0">
                  <a:pos x="613" y="345"/>
                </a:cxn>
                <a:cxn ang="0">
                  <a:pos x="498" y="347"/>
                </a:cxn>
                <a:cxn ang="0">
                  <a:pos x="384" y="347"/>
                </a:cxn>
                <a:cxn ang="0">
                  <a:pos x="269" y="348"/>
                </a:cxn>
                <a:cxn ang="0">
                  <a:pos x="155" y="349"/>
                </a:cxn>
                <a:cxn ang="0">
                  <a:pos x="69" y="336"/>
                </a:cxn>
                <a:cxn ang="0">
                  <a:pos x="25" y="299"/>
                </a:cxn>
                <a:cxn ang="0">
                  <a:pos x="3" y="250"/>
                </a:cxn>
                <a:cxn ang="0">
                  <a:pos x="0" y="194"/>
                </a:cxn>
                <a:cxn ang="0">
                  <a:pos x="16" y="137"/>
                </a:cxn>
                <a:cxn ang="0">
                  <a:pos x="46" y="85"/>
                </a:cxn>
                <a:cxn ang="0">
                  <a:pos x="90" y="40"/>
                </a:cxn>
                <a:cxn ang="0">
                  <a:pos x="146" y="9"/>
                </a:cxn>
              </a:cxnLst>
              <a:rect l="0" t="0" r="r" b="b"/>
              <a:pathLst>
                <a:path w="1411" h="351">
                  <a:moveTo>
                    <a:pt x="178" y="0"/>
                  </a:moveTo>
                  <a:lnTo>
                    <a:pt x="238" y="13"/>
                  </a:lnTo>
                  <a:lnTo>
                    <a:pt x="298" y="25"/>
                  </a:lnTo>
                  <a:lnTo>
                    <a:pt x="357" y="38"/>
                  </a:lnTo>
                  <a:lnTo>
                    <a:pt x="415" y="52"/>
                  </a:lnTo>
                  <a:lnTo>
                    <a:pt x="474" y="65"/>
                  </a:lnTo>
                  <a:lnTo>
                    <a:pt x="530" y="79"/>
                  </a:lnTo>
                  <a:lnTo>
                    <a:pt x="587" y="92"/>
                  </a:lnTo>
                  <a:lnTo>
                    <a:pt x="641" y="107"/>
                  </a:lnTo>
                  <a:lnTo>
                    <a:pt x="696" y="122"/>
                  </a:lnTo>
                  <a:lnTo>
                    <a:pt x="749" y="135"/>
                  </a:lnTo>
                  <a:lnTo>
                    <a:pt x="801" y="150"/>
                  </a:lnTo>
                  <a:lnTo>
                    <a:pt x="851" y="163"/>
                  </a:lnTo>
                  <a:lnTo>
                    <a:pt x="900" y="177"/>
                  </a:lnTo>
                  <a:lnTo>
                    <a:pt x="947" y="191"/>
                  </a:lnTo>
                  <a:lnTo>
                    <a:pt x="993" y="203"/>
                  </a:lnTo>
                  <a:lnTo>
                    <a:pt x="1037" y="217"/>
                  </a:lnTo>
                  <a:lnTo>
                    <a:pt x="1078" y="229"/>
                  </a:lnTo>
                  <a:lnTo>
                    <a:pt x="1118" y="241"/>
                  </a:lnTo>
                  <a:lnTo>
                    <a:pt x="1156" y="253"/>
                  </a:lnTo>
                  <a:lnTo>
                    <a:pt x="1192" y="264"/>
                  </a:lnTo>
                  <a:lnTo>
                    <a:pt x="1224" y="274"/>
                  </a:lnTo>
                  <a:lnTo>
                    <a:pt x="1255" y="284"/>
                  </a:lnTo>
                  <a:lnTo>
                    <a:pt x="1284" y="294"/>
                  </a:lnTo>
                  <a:lnTo>
                    <a:pt x="1310" y="301"/>
                  </a:lnTo>
                  <a:lnTo>
                    <a:pt x="1333" y="309"/>
                  </a:lnTo>
                  <a:lnTo>
                    <a:pt x="1352" y="317"/>
                  </a:lnTo>
                  <a:lnTo>
                    <a:pt x="1370" y="322"/>
                  </a:lnTo>
                  <a:lnTo>
                    <a:pt x="1384" y="328"/>
                  </a:lnTo>
                  <a:lnTo>
                    <a:pt x="1396" y="332"/>
                  </a:lnTo>
                  <a:lnTo>
                    <a:pt x="1404" y="334"/>
                  </a:lnTo>
                  <a:lnTo>
                    <a:pt x="1409" y="335"/>
                  </a:lnTo>
                  <a:lnTo>
                    <a:pt x="1410" y="336"/>
                  </a:lnTo>
                  <a:lnTo>
                    <a:pt x="1408" y="336"/>
                  </a:lnTo>
                  <a:lnTo>
                    <a:pt x="1402" y="336"/>
                  </a:lnTo>
                  <a:lnTo>
                    <a:pt x="1392" y="336"/>
                  </a:lnTo>
                  <a:lnTo>
                    <a:pt x="1378" y="337"/>
                  </a:lnTo>
                  <a:lnTo>
                    <a:pt x="1361" y="337"/>
                  </a:lnTo>
                  <a:lnTo>
                    <a:pt x="1340" y="337"/>
                  </a:lnTo>
                  <a:lnTo>
                    <a:pt x="1317" y="337"/>
                  </a:lnTo>
                  <a:lnTo>
                    <a:pt x="1289" y="338"/>
                  </a:lnTo>
                  <a:lnTo>
                    <a:pt x="1259" y="338"/>
                  </a:lnTo>
                  <a:lnTo>
                    <a:pt x="1226" y="338"/>
                  </a:lnTo>
                  <a:lnTo>
                    <a:pt x="1191" y="339"/>
                  </a:lnTo>
                  <a:lnTo>
                    <a:pt x="1153" y="340"/>
                  </a:lnTo>
                  <a:lnTo>
                    <a:pt x="1112" y="340"/>
                  </a:lnTo>
                  <a:lnTo>
                    <a:pt x="1069" y="340"/>
                  </a:lnTo>
                  <a:lnTo>
                    <a:pt x="1026" y="341"/>
                  </a:lnTo>
                  <a:lnTo>
                    <a:pt x="979" y="341"/>
                  </a:lnTo>
                  <a:lnTo>
                    <a:pt x="930" y="342"/>
                  </a:lnTo>
                  <a:lnTo>
                    <a:pt x="881" y="343"/>
                  </a:lnTo>
                  <a:lnTo>
                    <a:pt x="829" y="343"/>
                  </a:lnTo>
                  <a:lnTo>
                    <a:pt x="776" y="344"/>
                  </a:lnTo>
                  <a:lnTo>
                    <a:pt x="723" y="344"/>
                  </a:lnTo>
                  <a:lnTo>
                    <a:pt x="668" y="345"/>
                  </a:lnTo>
                  <a:lnTo>
                    <a:pt x="613" y="345"/>
                  </a:lnTo>
                  <a:lnTo>
                    <a:pt x="556" y="346"/>
                  </a:lnTo>
                  <a:lnTo>
                    <a:pt x="498" y="347"/>
                  </a:lnTo>
                  <a:lnTo>
                    <a:pt x="442" y="347"/>
                  </a:lnTo>
                  <a:lnTo>
                    <a:pt x="384" y="347"/>
                  </a:lnTo>
                  <a:lnTo>
                    <a:pt x="327" y="348"/>
                  </a:lnTo>
                  <a:lnTo>
                    <a:pt x="269" y="348"/>
                  </a:lnTo>
                  <a:lnTo>
                    <a:pt x="212" y="349"/>
                  </a:lnTo>
                  <a:lnTo>
                    <a:pt x="155" y="349"/>
                  </a:lnTo>
                  <a:lnTo>
                    <a:pt x="98" y="350"/>
                  </a:lnTo>
                  <a:lnTo>
                    <a:pt x="69" y="336"/>
                  </a:lnTo>
                  <a:lnTo>
                    <a:pt x="44" y="320"/>
                  </a:lnTo>
                  <a:lnTo>
                    <a:pt x="25" y="299"/>
                  </a:lnTo>
                  <a:lnTo>
                    <a:pt x="12" y="276"/>
                  </a:lnTo>
                  <a:lnTo>
                    <a:pt x="3" y="250"/>
                  </a:lnTo>
                  <a:lnTo>
                    <a:pt x="0" y="223"/>
                  </a:lnTo>
                  <a:lnTo>
                    <a:pt x="0" y="194"/>
                  </a:lnTo>
                  <a:lnTo>
                    <a:pt x="6" y="166"/>
                  </a:lnTo>
                  <a:lnTo>
                    <a:pt x="16" y="137"/>
                  </a:lnTo>
                  <a:lnTo>
                    <a:pt x="29" y="110"/>
                  </a:lnTo>
                  <a:lnTo>
                    <a:pt x="46" y="85"/>
                  </a:lnTo>
                  <a:lnTo>
                    <a:pt x="67" y="60"/>
                  </a:lnTo>
                  <a:lnTo>
                    <a:pt x="90" y="40"/>
                  </a:lnTo>
                  <a:lnTo>
                    <a:pt x="116" y="22"/>
                  </a:lnTo>
                  <a:lnTo>
                    <a:pt x="146" y="9"/>
                  </a:lnTo>
                  <a:lnTo>
                    <a:pt x="178" y="0"/>
                  </a:lnTo>
                </a:path>
              </a:pathLst>
            </a:custGeom>
            <a:noFill/>
            <a:ln w="12700" cap="rnd" cmpd="sng">
              <a:noFill/>
              <a:prstDash val="solid"/>
              <a:round/>
              <a:headEnd type="none" w="med" len="med"/>
              <a:tailEnd type="none" w="med" len="med"/>
            </a:ln>
            <a:effectLst/>
          </p:spPr>
          <p:txBody>
            <a:bodyPr/>
            <a:lstStyle/>
            <a:p>
              <a:endParaRPr lang="en-GB"/>
            </a:p>
          </p:txBody>
        </p:sp>
      </p:grpSp>
      <p:sp useBgFill="1">
        <p:nvSpPr>
          <p:cNvPr id="135179" name="AutoShape 11"/>
          <p:cNvSpPr>
            <a:spLocks noChangeArrowheads="1"/>
          </p:cNvSpPr>
          <p:nvPr/>
        </p:nvSpPr>
        <p:spPr bwMode="auto">
          <a:xfrm rot="-3889927">
            <a:off x="5917629" y="3158976"/>
            <a:ext cx="936625" cy="287338"/>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ln w="0" algn="ctr">
            <a:noFill/>
            <a:miter lim="800000"/>
            <a:headEnd/>
            <a:tailEnd/>
          </a:ln>
          <a:effectLst/>
        </p:spPr>
        <p:txBody>
          <a:bodyPr wrap="none" anchor="ctr"/>
          <a:lstStyle/>
          <a:p>
            <a:endParaRPr lang="en-GB"/>
          </a:p>
        </p:txBody>
      </p:sp>
      <p:grpSp>
        <p:nvGrpSpPr>
          <p:cNvPr id="3" name="Group 12"/>
          <p:cNvGrpSpPr>
            <a:grpSpLocks/>
          </p:cNvGrpSpPr>
          <p:nvPr/>
        </p:nvGrpSpPr>
        <p:grpSpPr bwMode="auto">
          <a:xfrm>
            <a:off x="4640486" y="2993082"/>
            <a:ext cx="3402012" cy="1425575"/>
            <a:chOff x="3005" y="2578"/>
            <a:chExt cx="2143" cy="898"/>
          </a:xfrm>
        </p:grpSpPr>
        <p:sp>
          <p:nvSpPr>
            <p:cNvPr id="135181" name="Freeform 13"/>
            <p:cNvSpPr>
              <a:spLocks/>
            </p:cNvSpPr>
            <p:nvPr/>
          </p:nvSpPr>
          <p:spPr bwMode="auto">
            <a:xfrm>
              <a:off x="3005" y="2578"/>
              <a:ext cx="2099" cy="862"/>
            </a:xfrm>
            <a:custGeom>
              <a:avLst/>
              <a:gdLst/>
              <a:ahLst/>
              <a:cxnLst>
                <a:cxn ang="0">
                  <a:pos x="0" y="391"/>
                </a:cxn>
                <a:cxn ang="0">
                  <a:pos x="714" y="377"/>
                </a:cxn>
                <a:cxn ang="0">
                  <a:pos x="967" y="349"/>
                </a:cxn>
                <a:cxn ang="0">
                  <a:pos x="1033" y="181"/>
                </a:cxn>
                <a:cxn ang="0">
                  <a:pos x="1116" y="50"/>
                </a:cxn>
                <a:cxn ang="0">
                  <a:pos x="1211" y="30"/>
                </a:cxn>
                <a:cxn ang="0">
                  <a:pos x="1483" y="230"/>
                </a:cxn>
                <a:cxn ang="0">
                  <a:pos x="2099" y="862"/>
                </a:cxn>
              </a:cxnLst>
              <a:rect l="0" t="0" r="r" b="b"/>
              <a:pathLst>
                <a:path w="2099" h="862">
                  <a:moveTo>
                    <a:pt x="0" y="391"/>
                  </a:moveTo>
                  <a:cubicBezTo>
                    <a:pt x="119" y="389"/>
                    <a:pt x="553" y="384"/>
                    <a:pt x="714" y="377"/>
                  </a:cubicBezTo>
                  <a:cubicBezTo>
                    <a:pt x="875" y="370"/>
                    <a:pt x="914" y="382"/>
                    <a:pt x="967" y="349"/>
                  </a:cubicBezTo>
                  <a:cubicBezTo>
                    <a:pt x="1020" y="316"/>
                    <a:pt x="1008" y="231"/>
                    <a:pt x="1033" y="181"/>
                  </a:cubicBezTo>
                  <a:cubicBezTo>
                    <a:pt x="1058" y="131"/>
                    <a:pt x="1086" y="75"/>
                    <a:pt x="1116" y="50"/>
                  </a:cubicBezTo>
                  <a:cubicBezTo>
                    <a:pt x="1146" y="25"/>
                    <a:pt x="1150" y="0"/>
                    <a:pt x="1211" y="30"/>
                  </a:cubicBezTo>
                  <a:cubicBezTo>
                    <a:pt x="1272" y="60"/>
                    <a:pt x="1335" y="91"/>
                    <a:pt x="1483" y="230"/>
                  </a:cubicBezTo>
                  <a:cubicBezTo>
                    <a:pt x="1631" y="369"/>
                    <a:pt x="1971" y="730"/>
                    <a:pt x="2099" y="862"/>
                  </a:cubicBezTo>
                </a:path>
              </a:pathLst>
            </a:custGeom>
            <a:noFill/>
            <a:ln w="38100">
              <a:solidFill>
                <a:srgbClr val="00FFFF"/>
              </a:solidFill>
              <a:round/>
              <a:headEnd/>
              <a:tailEnd/>
            </a:ln>
            <a:effectLst/>
          </p:spPr>
          <p:txBody>
            <a:bodyPr/>
            <a:lstStyle/>
            <a:p>
              <a:endParaRPr lang="en-GB"/>
            </a:p>
          </p:txBody>
        </p:sp>
        <p:sp>
          <p:nvSpPr>
            <p:cNvPr id="135182" name="Line 14"/>
            <p:cNvSpPr>
              <a:spLocks noChangeShapeType="1"/>
            </p:cNvSpPr>
            <p:nvPr/>
          </p:nvSpPr>
          <p:spPr bwMode="auto">
            <a:xfrm>
              <a:off x="5057" y="3385"/>
              <a:ext cx="91" cy="91"/>
            </a:xfrm>
            <a:prstGeom prst="line">
              <a:avLst/>
            </a:prstGeom>
            <a:noFill/>
            <a:ln w="38100">
              <a:solidFill>
                <a:srgbClr val="00FFFF"/>
              </a:solidFill>
              <a:round/>
              <a:headEnd/>
              <a:tailEnd type="triangle" w="med" len="med"/>
            </a:ln>
            <a:effectLst/>
          </p:spPr>
          <p:txBody>
            <a:bodyPr/>
            <a:lstStyle/>
            <a:p>
              <a:endParaRPr lang="en-GB"/>
            </a:p>
          </p:txBody>
        </p:sp>
      </p:grpSp>
      <p:sp>
        <p:nvSpPr>
          <p:cNvPr id="310279" name="Rectangle 7"/>
          <p:cNvSpPr>
            <a:spLocks noChangeArrowheads="1"/>
          </p:cNvSpPr>
          <p:nvPr/>
        </p:nvSpPr>
        <p:spPr bwMode="auto">
          <a:xfrm>
            <a:off x="0" y="4653136"/>
            <a:ext cx="9144000" cy="520655"/>
          </a:xfrm>
          <a:prstGeom prst="rect">
            <a:avLst/>
          </a:prstGeom>
          <a:noFill/>
          <a:ln w="12700">
            <a:noFill/>
            <a:miter lim="800000"/>
            <a:headEnd/>
            <a:tailEnd/>
          </a:ln>
        </p:spPr>
        <p:txBody>
          <a:bodyPr wrap="square" lIns="90488" tIns="44450" rIns="90488" bIns="44450">
            <a:spAutoFit/>
          </a:bodyPr>
          <a:lstStyle/>
          <a:p>
            <a:pPr algn="ctr" eaLnBrk="0" hangingPunct="0">
              <a:spcBef>
                <a:spcPct val="50000"/>
              </a:spcBef>
            </a:pPr>
            <a:r>
              <a:rPr lang="en-GB" sz="2800" b="1" dirty="0" smtClean="0">
                <a:solidFill>
                  <a:srgbClr val="FFFF00"/>
                </a:solidFill>
              </a:rPr>
              <a:t>65%iIncrease </a:t>
            </a:r>
            <a:r>
              <a:rPr lang="en-GB" sz="2800" b="1" dirty="0">
                <a:solidFill>
                  <a:srgbClr val="FFFF00"/>
                </a:solidFill>
              </a:rPr>
              <a:t>C</a:t>
            </a:r>
            <a:r>
              <a:rPr lang="en-GB" sz="2800" b="1" baseline="-25000" dirty="0">
                <a:solidFill>
                  <a:srgbClr val="FFFF00"/>
                </a:solidFill>
              </a:rPr>
              <a:t>LMAX </a:t>
            </a:r>
            <a:r>
              <a:rPr lang="en-GB" sz="2800" b="1" dirty="0">
                <a:solidFill>
                  <a:srgbClr val="FFFF00"/>
                </a:solidFill>
              </a:rPr>
              <a:t>   Critical </a:t>
            </a:r>
            <a:r>
              <a:rPr lang="en-GB" sz="2800" b="1" dirty="0" smtClean="0">
                <a:solidFill>
                  <a:srgbClr val="FFFF00"/>
                </a:solidFill>
              </a:rPr>
              <a:t>angle </a:t>
            </a:r>
            <a:r>
              <a:rPr lang="en-GB" sz="2800" b="1" dirty="0">
                <a:solidFill>
                  <a:srgbClr val="FFFF00"/>
                </a:solidFill>
              </a:rPr>
              <a:t>16</a:t>
            </a:r>
            <a:r>
              <a:rPr lang="en-GB" sz="2800" b="1" baseline="30000" dirty="0">
                <a:solidFill>
                  <a:srgbClr val="FFFF00"/>
                </a:solidFill>
              </a:rPr>
              <a: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1800000">
                                      <p:cBhvr>
                                        <p:cTn id="6" dur="2000" fill="hold"/>
                                        <p:tgtEl>
                                          <p:spTgt spid="2"/>
                                        </p:tgtEl>
                                        <p:attrNameLst>
                                          <p:attrName>r</p:attrName>
                                        </p:attrNameLst>
                                      </p:cBhvr>
                                    </p:animRot>
                                  </p:childTnLst>
                                </p:cTn>
                              </p:par>
                              <p:par>
                                <p:cTn id="7" presetID="10" presetClass="entr" presetSubtype="0" fill="hold" grpId="0" nodeType="withEffect">
                                  <p:stCondLst>
                                    <p:cond delay="500"/>
                                  </p:stCondLst>
                                  <p:childTnLst>
                                    <p:set>
                                      <p:cBhvr>
                                        <p:cTn id="8" dur="1" fill="hold">
                                          <p:stCondLst>
                                            <p:cond delay="0"/>
                                          </p:stCondLst>
                                        </p:cTn>
                                        <p:tgtEl>
                                          <p:spTgt spid="135179"/>
                                        </p:tgtEl>
                                        <p:attrNameLst>
                                          <p:attrName>style.visibility</p:attrName>
                                        </p:attrNameLst>
                                      </p:cBhvr>
                                      <p:to>
                                        <p:strVal val="visible"/>
                                      </p:to>
                                    </p:set>
                                    <p:animEffect transition="in" filter="fade">
                                      <p:cBhvr>
                                        <p:cTn id="9" dur="2000"/>
                                        <p:tgtEl>
                                          <p:spTgt spid="135179"/>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left)">
                                      <p:cBhvr>
                                        <p:cTn id="14" dur="20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10279"/>
                                        </p:tgtEl>
                                        <p:attrNameLst>
                                          <p:attrName>style.visibility</p:attrName>
                                        </p:attrNameLst>
                                      </p:cBhvr>
                                      <p:to>
                                        <p:strVal val="visible"/>
                                      </p:to>
                                    </p:set>
                                    <p:animEffect transition="in" filter="fade">
                                      <p:cBhvr>
                                        <p:cTn id="19" dur="1000"/>
                                        <p:tgtEl>
                                          <p:spTgt spid="3102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9" grpId="0" animBg="1"/>
      <p:bldP spid="310279"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7650" name="Picture 2" descr="100_0364"/>
          <p:cNvPicPr>
            <a:picLocks noChangeAspect="1" noChangeArrowheads="1"/>
          </p:cNvPicPr>
          <p:nvPr/>
        </p:nvPicPr>
        <p:blipFill>
          <a:blip r:embed="rId2" cstate="email"/>
          <a:srcRect/>
          <a:stretch>
            <a:fillRect/>
          </a:stretch>
        </p:blipFill>
        <p:spPr bwMode="auto">
          <a:xfrm>
            <a:off x="0" y="476250"/>
            <a:ext cx="9144000" cy="582136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0"/>
          <p:cNvGrpSpPr>
            <a:grpSpLocks/>
          </p:cNvGrpSpPr>
          <p:nvPr/>
        </p:nvGrpSpPr>
        <p:grpSpPr bwMode="auto">
          <a:xfrm>
            <a:off x="4226595" y="3265239"/>
            <a:ext cx="3903662" cy="557213"/>
            <a:chOff x="2875" y="1298"/>
            <a:chExt cx="2459" cy="351"/>
          </a:xfrm>
        </p:grpSpPr>
        <p:sp>
          <p:nvSpPr>
            <p:cNvPr id="30738" name="Freeform 3"/>
            <p:cNvSpPr>
              <a:spLocks/>
            </p:cNvSpPr>
            <p:nvPr/>
          </p:nvSpPr>
          <p:spPr bwMode="auto">
            <a:xfrm>
              <a:off x="3923" y="1298"/>
              <a:ext cx="1411" cy="351"/>
            </a:xfrm>
            <a:custGeom>
              <a:avLst/>
              <a:gdLst>
                <a:gd name="T0" fmla="*/ 238 w 1411"/>
                <a:gd name="T1" fmla="*/ 13 h 351"/>
                <a:gd name="T2" fmla="*/ 357 w 1411"/>
                <a:gd name="T3" fmla="*/ 38 h 351"/>
                <a:gd name="T4" fmla="*/ 474 w 1411"/>
                <a:gd name="T5" fmla="*/ 65 h 351"/>
                <a:gd name="T6" fmla="*/ 587 w 1411"/>
                <a:gd name="T7" fmla="*/ 92 h 351"/>
                <a:gd name="T8" fmla="*/ 696 w 1411"/>
                <a:gd name="T9" fmla="*/ 122 h 351"/>
                <a:gd name="T10" fmla="*/ 801 w 1411"/>
                <a:gd name="T11" fmla="*/ 150 h 351"/>
                <a:gd name="T12" fmla="*/ 900 w 1411"/>
                <a:gd name="T13" fmla="*/ 177 h 351"/>
                <a:gd name="T14" fmla="*/ 993 w 1411"/>
                <a:gd name="T15" fmla="*/ 203 h 351"/>
                <a:gd name="T16" fmla="*/ 1078 w 1411"/>
                <a:gd name="T17" fmla="*/ 229 h 351"/>
                <a:gd name="T18" fmla="*/ 1156 w 1411"/>
                <a:gd name="T19" fmla="*/ 253 h 351"/>
                <a:gd name="T20" fmla="*/ 1224 w 1411"/>
                <a:gd name="T21" fmla="*/ 274 h 351"/>
                <a:gd name="T22" fmla="*/ 1284 w 1411"/>
                <a:gd name="T23" fmla="*/ 294 h 351"/>
                <a:gd name="T24" fmla="*/ 1333 w 1411"/>
                <a:gd name="T25" fmla="*/ 309 h 351"/>
                <a:gd name="T26" fmla="*/ 1370 w 1411"/>
                <a:gd name="T27" fmla="*/ 322 h 351"/>
                <a:gd name="T28" fmla="*/ 1396 w 1411"/>
                <a:gd name="T29" fmla="*/ 332 h 351"/>
                <a:gd name="T30" fmla="*/ 1409 w 1411"/>
                <a:gd name="T31" fmla="*/ 335 h 351"/>
                <a:gd name="T32" fmla="*/ 1408 w 1411"/>
                <a:gd name="T33" fmla="*/ 336 h 351"/>
                <a:gd name="T34" fmla="*/ 1392 w 1411"/>
                <a:gd name="T35" fmla="*/ 336 h 351"/>
                <a:gd name="T36" fmla="*/ 1361 w 1411"/>
                <a:gd name="T37" fmla="*/ 337 h 351"/>
                <a:gd name="T38" fmla="*/ 1317 w 1411"/>
                <a:gd name="T39" fmla="*/ 337 h 351"/>
                <a:gd name="T40" fmla="*/ 1259 w 1411"/>
                <a:gd name="T41" fmla="*/ 338 h 351"/>
                <a:gd name="T42" fmla="*/ 1191 w 1411"/>
                <a:gd name="T43" fmla="*/ 339 h 351"/>
                <a:gd name="T44" fmla="*/ 1112 w 1411"/>
                <a:gd name="T45" fmla="*/ 340 h 351"/>
                <a:gd name="T46" fmla="*/ 1026 w 1411"/>
                <a:gd name="T47" fmla="*/ 341 h 351"/>
                <a:gd name="T48" fmla="*/ 930 w 1411"/>
                <a:gd name="T49" fmla="*/ 342 h 351"/>
                <a:gd name="T50" fmla="*/ 829 w 1411"/>
                <a:gd name="T51" fmla="*/ 343 h 351"/>
                <a:gd name="T52" fmla="*/ 723 w 1411"/>
                <a:gd name="T53" fmla="*/ 344 h 351"/>
                <a:gd name="T54" fmla="*/ 613 w 1411"/>
                <a:gd name="T55" fmla="*/ 345 h 351"/>
                <a:gd name="T56" fmla="*/ 498 w 1411"/>
                <a:gd name="T57" fmla="*/ 347 h 351"/>
                <a:gd name="T58" fmla="*/ 384 w 1411"/>
                <a:gd name="T59" fmla="*/ 347 h 351"/>
                <a:gd name="T60" fmla="*/ 269 w 1411"/>
                <a:gd name="T61" fmla="*/ 348 h 351"/>
                <a:gd name="T62" fmla="*/ 155 w 1411"/>
                <a:gd name="T63" fmla="*/ 349 h 351"/>
                <a:gd name="T64" fmla="*/ 69 w 1411"/>
                <a:gd name="T65" fmla="*/ 336 h 351"/>
                <a:gd name="T66" fmla="*/ 25 w 1411"/>
                <a:gd name="T67" fmla="*/ 299 h 351"/>
                <a:gd name="T68" fmla="*/ 3 w 1411"/>
                <a:gd name="T69" fmla="*/ 250 h 351"/>
                <a:gd name="T70" fmla="*/ 0 w 1411"/>
                <a:gd name="T71" fmla="*/ 194 h 351"/>
                <a:gd name="T72" fmla="*/ 16 w 1411"/>
                <a:gd name="T73" fmla="*/ 137 h 351"/>
                <a:gd name="T74" fmla="*/ 46 w 1411"/>
                <a:gd name="T75" fmla="*/ 85 h 351"/>
                <a:gd name="T76" fmla="*/ 90 w 1411"/>
                <a:gd name="T77" fmla="*/ 40 h 351"/>
                <a:gd name="T78" fmla="*/ 146 w 1411"/>
                <a:gd name="T79" fmla="*/ 9 h 35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411"/>
                <a:gd name="T121" fmla="*/ 0 h 351"/>
                <a:gd name="T122" fmla="*/ 1411 w 1411"/>
                <a:gd name="T123" fmla="*/ 351 h 35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411" h="351">
                  <a:moveTo>
                    <a:pt x="178" y="0"/>
                  </a:moveTo>
                  <a:lnTo>
                    <a:pt x="238" y="13"/>
                  </a:lnTo>
                  <a:lnTo>
                    <a:pt x="298" y="25"/>
                  </a:lnTo>
                  <a:lnTo>
                    <a:pt x="357" y="38"/>
                  </a:lnTo>
                  <a:lnTo>
                    <a:pt x="415" y="52"/>
                  </a:lnTo>
                  <a:lnTo>
                    <a:pt x="474" y="65"/>
                  </a:lnTo>
                  <a:lnTo>
                    <a:pt x="530" y="79"/>
                  </a:lnTo>
                  <a:lnTo>
                    <a:pt x="587" y="92"/>
                  </a:lnTo>
                  <a:lnTo>
                    <a:pt x="641" y="107"/>
                  </a:lnTo>
                  <a:lnTo>
                    <a:pt x="696" y="122"/>
                  </a:lnTo>
                  <a:lnTo>
                    <a:pt x="749" y="135"/>
                  </a:lnTo>
                  <a:lnTo>
                    <a:pt x="801" y="150"/>
                  </a:lnTo>
                  <a:lnTo>
                    <a:pt x="851" y="163"/>
                  </a:lnTo>
                  <a:lnTo>
                    <a:pt x="900" y="177"/>
                  </a:lnTo>
                  <a:lnTo>
                    <a:pt x="947" y="191"/>
                  </a:lnTo>
                  <a:lnTo>
                    <a:pt x="993" y="203"/>
                  </a:lnTo>
                  <a:lnTo>
                    <a:pt x="1037" y="217"/>
                  </a:lnTo>
                  <a:lnTo>
                    <a:pt x="1078" y="229"/>
                  </a:lnTo>
                  <a:lnTo>
                    <a:pt x="1118" y="241"/>
                  </a:lnTo>
                  <a:lnTo>
                    <a:pt x="1156" y="253"/>
                  </a:lnTo>
                  <a:lnTo>
                    <a:pt x="1192" y="264"/>
                  </a:lnTo>
                  <a:lnTo>
                    <a:pt x="1224" y="274"/>
                  </a:lnTo>
                  <a:lnTo>
                    <a:pt x="1255" y="284"/>
                  </a:lnTo>
                  <a:lnTo>
                    <a:pt x="1284" y="294"/>
                  </a:lnTo>
                  <a:lnTo>
                    <a:pt x="1310" y="301"/>
                  </a:lnTo>
                  <a:lnTo>
                    <a:pt x="1333" y="309"/>
                  </a:lnTo>
                  <a:lnTo>
                    <a:pt x="1352" y="317"/>
                  </a:lnTo>
                  <a:lnTo>
                    <a:pt x="1370" y="322"/>
                  </a:lnTo>
                  <a:lnTo>
                    <a:pt x="1384" y="328"/>
                  </a:lnTo>
                  <a:lnTo>
                    <a:pt x="1396" y="332"/>
                  </a:lnTo>
                  <a:lnTo>
                    <a:pt x="1404" y="334"/>
                  </a:lnTo>
                  <a:lnTo>
                    <a:pt x="1409" y="335"/>
                  </a:lnTo>
                  <a:lnTo>
                    <a:pt x="1410" y="336"/>
                  </a:lnTo>
                  <a:lnTo>
                    <a:pt x="1408" y="336"/>
                  </a:lnTo>
                  <a:lnTo>
                    <a:pt x="1402" y="336"/>
                  </a:lnTo>
                  <a:lnTo>
                    <a:pt x="1392" y="336"/>
                  </a:lnTo>
                  <a:lnTo>
                    <a:pt x="1378" y="337"/>
                  </a:lnTo>
                  <a:lnTo>
                    <a:pt x="1361" y="337"/>
                  </a:lnTo>
                  <a:lnTo>
                    <a:pt x="1340" y="337"/>
                  </a:lnTo>
                  <a:lnTo>
                    <a:pt x="1317" y="337"/>
                  </a:lnTo>
                  <a:lnTo>
                    <a:pt x="1289" y="338"/>
                  </a:lnTo>
                  <a:lnTo>
                    <a:pt x="1259" y="338"/>
                  </a:lnTo>
                  <a:lnTo>
                    <a:pt x="1226" y="338"/>
                  </a:lnTo>
                  <a:lnTo>
                    <a:pt x="1191" y="339"/>
                  </a:lnTo>
                  <a:lnTo>
                    <a:pt x="1153" y="340"/>
                  </a:lnTo>
                  <a:lnTo>
                    <a:pt x="1112" y="340"/>
                  </a:lnTo>
                  <a:lnTo>
                    <a:pt x="1069" y="340"/>
                  </a:lnTo>
                  <a:lnTo>
                    <a:pt x="1026" y="341"/>
                  </a:lnTo>
                  <a:lnTo>
                    <a:pt x="979" y="341"/>
                  </a:lnTo>
                  <a:lnTo>
                    <a:pt x="930" y="342"/>
                  </a:lnTo>
                  <a:lnTo>
                    <a:pt x="881" y="343"/>
                  </a:lnTo>
                  <a:lnTo>
                    <a:pt x="829" y="343"/>
                  </a:lnTo>
                  <a:lnTo>
                    <a:pt x="776" y="344"/>
                  </a:lnTo>
                  <a:lnTo>
                    <a:pt x="723" y="344"/>
                  </a:lnTo>
                  <a:lnTo>
                    <a:pt x="668" y="345"/>
                  </a:lnTo>
                  <a:lnTo>
                    <a:pt x="613" y="345"/>
                  </a:lnTo>
                  <a:lnTo>
                    <a:pt x="556" y="346"/>
                  </a:lnTo>
                  <a:lnTo>
                    <a:pt x="498" y="347"/>
                  </a:lnTo>
                  <a:lnTo>
                    <a:pt x="442" y="347"/>
                  </a:lnTo>
                  <a:lnTo>
                    <a:pt x="384" y="347"/>
                  </a:lnTo>
                  <a:lnTo>
                    <a:pt x="327" y="348"/>
                  </a:lnTo>
                  <a:lnTo>
                    <a:pt x="269" y="348"/>
                  </a:lnTo>
                  <a:lnTo>
                    <a:pt x="212" y="349"/>
                  </a:lnTo>
                  <a:lnTo>
                    <a:pt x="155" y="349"/>
                  </a:lnTo>
                  <a:lnTo>
                    <a:pt x="98" y="350"/>
                  </a:lnTo>
                  <a:lnTo>
                    <a:pt x="69" y="336"/>
                  </a:lnTo>
                  <a:lnTo>
                    <a:pt x="44" y="320"/>
                  </a:lnTo>
                  <a:lnTo>
                    <a:pt x="25" y="299"/>
                  </a:lnTo>
                  <a:lnTo>
                    <a:pt x="12" y="276"/>
                  </a:lnTo>
                  <a:lnTo>
                    <a:pt x="3" y="250"/>
                  </a:lnTo>
                  <a:lnTo>
                    <a:pt x="0" y="223"/>
                  </a:lnTo>
                  <a:lnTo>
                    <a:pt x="0" y="194"/>
                  </a:lnTo>
                  <a:lnTo>
                    <a:pt x="6" y="166"/>
                  </a:lnTo>
                  <a:lnTo>
                    <a:pt x="16" y="137"/>
                  </a:lnTo>
                  <a:lnTo>
                    <a:pt x="29" y="110"/>
                  </a:lnTo>
                  <a:lnTo>
                    <a:pt x="46" y="85"/>
                  </a:lnTo>
                  <a:lnTo>
                    <a:pt x="67" y="60"/>
                  </a:lnTo>
                  <a:lnTo>
                    <a:pt x="90" y="40"/>
                  </a:lnTo>
                  <a:lnTo>
                    <a:pt x="116" y="22"/>
                  </a:lnTo>
                  <a:lnTo>
                    <a:pt x="146" y="9"/>
                  </a:lnTo>
                  <a:lnTo>
                    <a:pt x="178" y="0"/>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0739" name="Freeform 19"/>
            <p:cNvSpPr>
              <a:spLocks/>
            </p:cNvSpPr>
            <p:nvPr/>
          </p:nvSpPr>
          <p:spPr bwMode="auto">
            <a:xfrm flipH="1">
              <a:off x="2875" y="1298"/>
              <a:ext cx="1411" cy="351"/>
            </a:xfrm>
            <a:custGeom>
              <a:avLst/>
              <a:gdLst>
                <a:gd name="T0" fmla="*/ 238 w 1411"/>
                <a:gd name="T1" fmla="*/ 13 h 351"/>
                <a:gd name="T2" fmla="*/ 357 w 1411"/>
                <a:gd name="T3" fmla="*/ 38 h 351"/>
                <a:gd name="T4" fmla="*/ 474 w 1411"/>
                <a:gd name="T5" fmla="*/ 65 h 351"/>
                <a:gd name="T6" fmla="*/ 587 w 1411"/>
                <a:gd name="T7" fmla="*/ 92 h 351"/>
                <a:gd name="T8" fmla="*/ 696 w 1411"/>
                <a:gd name="T9" fmla="*/ 122 h 351"/>
                <a:gd name="T10" fmla="*/ 801 w 1411"/>
                <a:gd name="T11" fmla="*/ 150 h 351"/>
                <a:gd name="T12" fmla="*/ 900 w 1411"/>
                <a:gd name="T13" fmla="*/ 177 h 351"/>
                <a:gd name="T14" fmla="*/ 993 w 1411"/>
                <a:gd name="T15" fmla="*/ 203 h 351"/>
                <a:gd name="T16" fmla="*/ 1078 w 1411"/>
                <a:gd name="T17" fmla="*/ 229 h 351"/>
                <a:gd name="T18" fmla="*/ 1156 w 1411"/>
                <a:gd name="T19" fmla="*/ 253 h 351"/>
                <a:gd name="T20" fmla="*/ 1224 w 1411"/>
                <a:gd name="T21" fmla="*/ 274 h 351"/>
                <a:gd name="T22" fmla="*/ 1284 w 1411"/>
                <a:gd name="T23" fmla="*/ 294 h 351"/>
                <a:gd name="T24" fmla="*/ 1333 w 1411"/>
                <a:gd name="T25" fmla="*/ 309 h 351"/>
                <a:gd name="T26" fmla="*/ 1370 w 1411"/>
                <a:gd name="T27" fmla="*/ 322 h 351"/>
                <a:gd name="T28" fmla="*/ 1396 w 1411"/>
                <a:gd name="T29" fmla="*/ 332 h 351"/>
                <a:gd name="T30" fmla="*/ 1409 w 1411"/>
                <a:gd name="T31" fmla="*/ 335 h 351"/>
                <a:gd name="T32" fmla="*/ 1408 w 1411"/>
                <a:gd name="T33" fmla="*/ 336 h 351"/>
                <a:gd name="T34" fmla="*/ 1392 w 1411"/>
                <a:gd name="T35" fmla="*/ 336 h 351"/>
                <a:gd name="T36" fmla="*/ 1361 w 1411"/>
                <a:gd name="T37" fmla="*/ 337 h 351"/>
                <a:gd name="T38" fmla="*/ 1317 w 1411"/>
                <a:gd name="T39" fmla="*/ 337 h 351"/>
                <a:gd name="T40" fmla="*/ 1259 w 1411"/>
                <a:gd name="T41" fmla="*/ 338 h 351"/>
                <a:gd name="T42" fmla="*/ 1191 w 1411"/>
                <a:gd name="T43" fmla="*/ 339 h 351"/>
                <a:gd name="T44" fmla="*/ 1112 w 1411"/>
                <a:gd name="T45" fmla="*/ 340 h 351"/>
                <a:gd name="T46" fmla="*/ 1026 w 1411"/>
                <a:gd name="T47" fmla="*/ 341 h 351"/>
                <a:gd name="T48" fmla="*/ 930 w 1411"/>
                <a:gd name="T49" fmla="*/ 342 h 351"/>
                <a:gd name="T50" fmla="*/ 829 w 1411"/>
                <a:gd name="T51" fmla="*/ 343 h 351"/>
                <a:gd name="T52" fmla="*/ 723 w 1411"/>
                <a:gd name="T53" fmla="*/ 344 h 351"/>
                <a:gd name="T54" fmla="*/ 613 w 1411"/>
                <a:gd name="T55" fmla="*/ 345 h 351"/>
                <a:gd name="T56" fmla="*/ 498 w 1411"/>
                <a:gd name="T57" fmla="*/ 347 h 351"/>
                <a:gd name="T58" fmla="*/ 384 w 1411"/>
                <a:gd name="T59" fmla="*/ 347 h 351"/>
                <a:gd name="T60" fmla="*/ 269 w 1411"/>
                <a:gd name="T61" fmla="*/ 348 h 351"/>
                <a:gd name="T62" fmla="*/ 155 w 1411"/>
                <a:gd name="T63" fmla="*/ 349 h 351"/>
                <a:gd name="T64" fmla="*/ 69 w 1411"/>
                <a:gd name="T65" fmla="*/ 336 h 351"/>
                <a:gd name="T66" fmla="*/ 25 w 1411"/>
                <a:gd name="T67" fmla="*/ 299 h 351"/>
                <a:gd name="T68" fmla="*/ 3 w 1411"/>
                <a:gd name="T69" fmla="*/ 250 h 351"/>
                <a:gd name="T70" fmla="*/ 0 w 1411"/>
                <a:gd name="T71" fmla="*/ 194 h 351"/>
                <a:gd name="T72" fmla="*/ 16 w 1411"/>
                <a:gd name="T73" fmla="*/ 137 h 351"/>
                <a:gd name="T74" fmla="*/ 46 w 1411"/>
                <a:gd name="T75" fmla="*/ 85 h 351"/>
                <a:gd name="T76" fmla="*/ 90 w 1411"/>
                <a:gd name="T77" fmla="*/ 40 h 351"/>
                <a:gd name="T78" fmla="*/ 146 w 1411"/>
                <a:gd name="T79" fmla="*/ 9 h 35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411"/>
                <a:gd name="T121" fmla="*/ 0 h 351"/>
                <a:gd name="T122" fmla="*/ 1411 w 1411"/>
                <a:gd name="T123" fmla="*/ 351 h 35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411" h="351">
                  <a:moveTo>
                    <a:pt x="178" y="0"/>
                  </a:moveTo>
                  <a:lnTo>
                    <a:pt x="238" y="13"/>
                  </a:lnTo>
                  <a:lnTo>
                    <a:pt x="298" y="25"/>
                  </a:lnTo>
                  <a:lnTo>
                    <a:pt x="357" y="38"/>
                  </a:lnTo>
                  <a:lnTo>
                    <a:pt x="415" y="52"/>
                  </a:lnTo>
                  <a:lnTo>
                    <a:pt x="474" y="65"/>
                  </a:lnTo>
                  <a:lnTo>
                    <a:pt x="530" y="79"/>
                  </a:lnTo>
                  <a:lnTo>
                    <a:pt x="587" y="92"/>
                  </a:lnTo>
                  <a:lnTo>
                    <a:pt x="641" y="107"/>
                  </a:lnTo>
                  <a:lnTo>
                    <a:pt x="696" y="122"/>
                  </a:lnTo>
                  <a:lnTo>
                    <a:pt x="749" y="135"/>
                  </a:lnTo>
                  <a:lnTo>
                    <a:pt x="801" y="150"/>
                  </a:lnTo>
                  <a:lnTo>
                    <a:pt x="851" y="163"/>
                  </a:lnTo>
                  <a:lnTo>
                    <a:pt x="900" y="177"/>
                  </a:lnTo>
                  <a:lnTo>
                    <a:pt x="947" y="191"/>
                  </a:lnTo>
                  <a:lnTo>
                    <a:pt x="993" y="203"/>
                  </a:lnTo>
                  <a:lnTo>
                    <a:pt x="1037" y="217"/>
                  </a:lnTo>
                  <a:lnTo>
                    <a:pt x="1078" y="229"/>
                  </a:lnTo>
                  <a:lnTo>
                    <a:pt x="1118" y="241"/>
                  </a:lnTo>
                  <a:lnTo>
                    <a:pt x="1156" y="253"/>
                  </a:lnTo>
                  <a:lnTo>
                    <a:pt x="1192" y="264"/>
                  </a:lnTo>
                  <a:lnTo>
                    <a:pt x="1224" y="274"/>
                  </a:lnTo>
                  <a:lnTo>
                    <a:pt x="1255" y="284"/>
                  </a:lnTo>
                  <a:lnTo>
                    <a:pt x="1284" y="294"/>
                  </a:lnTo>
                  <a:lnTo>
                    <a:pt x="1310" y="301"/>
                  </a:lnTo>
                  <a:lnTo>
                    <a:pt x="1333" y="309"/>
                  </a:lnTo>
                  <a:lnTo>
                    <a:pt x="1352" y="317"/>
                  </a:lnTo>
                  <a:lnTo>
                    <a:pt x="1370" y="322"/>
                  </a:lnTo>
                  <a:lnTo>
                    <a:pt x="1384" y="328"/>
                  </a:lnTo>
                  <a:lnTo>
                    <a:pt x="1396" y="332"/>
                  </a:lnTo>
                  <a:lnTo>
                    <a:pt x="1404" y="334"/>
                  </a:lnTo>
                  <a:lnTo>
                    <a:pt x="1409" y="335"/>
                  </a:lnTo>
                  <a:lnTo>
                    <a:pt x="1410" y="336"/>
                  </a:lnTo>
                  <a:lnTo>
                    <a:pt x="1408" y="336"/>
                  </a:lnTo>
                  <a:lnTo>
                    <a:pt x="1402" y="336"/>
                  </a:lnTo>
                  <a:lnTo>
                    <a:pt x="1392" y="336"/>
                  </a:lnTo>
                  <a:lnTo>
                    <a:pt x="1378" y="337"/>
                  </a:lnTo>
                  <a:lnTo>
                    <a:pt x="1361" y="337"/>
                  </a:lnTo>
                  <a:lnTo>
                    <a:pt x="1340" y="337"/>
                  </a:lnTo>
                  <a:lnTo>
                    <a:pt x="1317" y="337"/>
                  </a:lnTo>
                  <a:lnTo>
                    <a:pt x="1289" y="338"/>
                  </a:lnTo>
                  <a:lnTo>
                    <a:pt x="1259" y="338"/>
                  </a:lnTo>
                  <a:lnTo>
                    <a:pt x="1226" y="338"/>
                  </a:lnTo>
                  <a:lnTo>
                    <a:pt x="1191" y="339"/>
                  </a:lnTo>
                  <a:lnTo>
                    <a:pt x="1153" y="340"/>
                  </a:lnTo>
                  <a:lnTo>
                    <a:pt x="1112" y="340"/>
                  </a:lnTo>
                  <a:lnTo>
                    <a:pt x="1069" y="340"/>
                  </a:lnTo>
                  <a:lnTo>
                    <a:pt x="1026" y="341"/>
                  </a:lnTo>
                  <a:lnTo>
                    <a:pt x="979" y="341"/>
                  </a:lnTo>
                  <a:lnTo>
                    <a:pt x="930" y="342"/>
                  </a:lnTo>
                  <a:lnTo>
                    <a:pt x="881" y="343"/>
                  </a:lnTo>
                  <a:lnTo>
                    <a:pt x="829" y="343"/>
                  </a:lnTo>
                  <a:lnTo>
                    <a:pt x="776" y="344"/>
                  </a:lnTo>
                  <a:lnTo>
                    <a:pt x="723" y="344"/>
                  </a:lnTo>
                  <a:lnTo>
                    <a:pt x="668" y="345"/>
                  </a:lnTo>
                  <a:lnTo>
                    <a:pt x="613" y="345"/>
                  </a:lnTo>
                  <a:lnTo>
                    <a:pt x="556" y="346"/>
                  </a:lnTo>
                  <a:lnTo>
                    <a:pt x="498" y="347"/>
                  </a:lnTo>
                  <a:lnTo>
                    <a:pt x="442" y="347"/>
                  </a:lnTo>
                  <a:lnTo>
                    <a:pt x="384" y="347"/>
                  </a:lnTo>
                  <a:lnTo>
                    <a:pt x="327" y="348"/>
                  </a:lnTo>
                  <a:lnTo>
                    <a:pt x="269" y="348"/>
                  </a:lnTo>
                  <a:lnTo>
                    <a:pt x="212" y="349"/>
                  </a:lnTo>
                  <a:lnTo>
                    <a:pt x="155" y="349"/>
                  </a:lnTo>
                  <a:lnTo>
                    <a:pt x="98" y="350"/>
                  </a:lnTo>
                  <a:lnTo>
                    <a:pt x="69" y="336"/>
                  </a:lnTo>
                  <a:lnTo>
                    <a:pt x="44" y="320"/>
                  </a:lnTo>
                  <a:lnTo>
                    <a:pt x="25" y="299"/>
                  </a:lnTo>
                  <a:lnTo>
                    <a:pt x="12" y="276"/>
                  </a:lnTo>
                  <a:lnTo>
                    <a:pt x="3" y="250"/>
                  </a:lnTo>
                  <a:lnTo>
                    <a:pt x="0" y="223"/>
                  </a:lnTo>
                  <a:lnTo>
                    <a:pt x="0" y="194"/>
                  </a:lnTo>
                  <a:lnTo>
                    <a:pt x="6" y="166"/>
                  </a:lnTo>
                  <a:lnTo>
                    <a:pt x="16" y="137"/>
                  </a:lnTo>
                  <a:lnTo>
                    <a:pt x="29" y="110"/>
                  </a:lnTo>
                  <a:lnTo>
                    <a:pt x="46" y="85"/>
                  </a:lnTo>
                  <a:lnTo>
                    <a:pt x="67" y="60"/>
                  </a:lnTo>
                  <a:lnTo>
                    <a:pt x="90" y="40"/>
                  </a:lnTo>
                  <a:lnTo>
                    <a:pt x="116" y="22"/>
                  </a:lnTo>
                  <a:lnTo>
                    <a:pt x="146" y="9"/>
                  </a:lnTo>
                  <a:lnTo>
                    <a:pt x="178" y="0"/>
                  </a:lnTo>
                </a:path>
              </a:pathLst>
            </a:custGeom>
            <a:noFill/>
            <a:ln w="12700" cap="rnd" cmpd="sng">
              <a:noFill/>
              <a:prstDash val="solid"/>
              <a:round/>
              <a:headEnd type="none" w="med" len="med"/>
              <a:tailEnd type="none" w="med" len="med"/>
            </a:ln>
          </p:spPr>
          <p:txBody>
            <a:bodyPr/>
            <a:lstStyle/>
            <a:p>
              <a:endParaRPr lang="en-GB"/>
            </a:p>
          </p:txBody>
        </p:sp>
      </p:grpSp>
      <p:sp>
        <p:nvSpPr>
          <p:cNvPr id="30724" name="Freeform 4"/>
          <p:cNvSpPr>
            <a:spLocks/>
          </p:cNvSpPr>
          <p:nvPr/>
        </p:nvSpPr>
        <p:spPr bwMode="auto">
          <a:xfrm>
            <a:off x="2051720" y="2996952"/>
            <a:ext cx="4275137" cy="833437"/>
          </a:xfrm>
          <a:custGeom>
            <a:avLst/>
            <a:gdLst>
              <a:gd name="T0" fmla="*/ 2147483647 w 2693"/>
              <a:gd name="T1" fmla="*/ 2147483647 h 525"/>
              <a:gd name="T2" fmla="*/ 2147483647 w 2693"/>
              <a:gd name="T3" fmla="*/ 2147483647 h 525"/>
              <a:gd name="T4" fmla="*/ 2147483647 w 2693"/>
              <a:gd name="T5" fmla="*/ 2147483647 h 525"/>
              <a:gd name="T6" fmla="*/ 2147483647 w 2693"/>
              <a:gd name="T7" fmla="*/ 2147483647 h 525"/>
              <a:gd name="T8" fmla="*/ 2147483647 w 2693"/>
              <a:gd name="T9" fmla="*/ 2147483647 h 525"/>
              <a:gd name="T10" fmla="*/ 2147483647 w 2693"/>
              <a:gd name="T11" fmla="*/ 2147483647 h 525"/>
              <a:gd name="T12" fmla="*/ 2147483647 w 2693"/>
              <a:gd name="T13" fmla="*/ 2147483647 h 525"/>
              <a:gd name="T14" fmla="*/ 2147483647 w 2693"/>
              <a:gd name="T15" fmla="*/ 2147483647 h 525"/>
              <a:gd name="T16" fmla="*/ 2147483647 w 2693"/>
              <a:gd name="T17" fmla="*/ 2147483647 h 525"/>
              <a:gd name="T18" fmla="*/ 2147483647 w 2693"/>
              <a:gd name="T19" fmla="*/ 2147483647 h 525"/>
              <a:gd name="T20" fmla="*/ 2147483647 w 2693"/>
              <a:gd name="T21" fmla="*/ 2147483647 h 525"/>
              <a:gd name="T22" fmla="*/ 2147483647 w 2693"/>
              <a:gd name="T23" fmla="*/ 2147483647 h 525"/>
              <a:gd name="T24" fmla="*/ 2147483647 w 2693"/>
              <a:gd name="T25" fmla="*/ 2147483647 h 525"/>
              <a:gd name="T26" fmla="*/ 2147483647 w 2693"/>
              <a:gd name="T27" fmla="*/ 2147483647 h 525"/>
              <a:gd name="T28" fmla="*/ 2147483647 w 2693"/>
              <a:gd name="T29" fmla="*/ 2147483647 h 525"/>
              <a:gd name="T30" fmla="*/ 2147483647 w 2693"/>
              <a:gd name="T31" fmla="*/ 2147483647 h 525"/>
              <a:gd name="T32" fmla="*/ 2147483647 w 2693"/>
              <a:gd name="T33" fmla="*/ 2147483647 h 525"/>
              <a:gd name="T34" fmla="*/ 2147483647 w 2693"/>
              <a:gd name="T35" fmla="*/ 2147483647 h 525"/>
              <a:gd name="T36" fmla="*/ 2147483647 w 2693"/>
              <a:gd name="T37" fmla="*/ 2147483647 h 525"/>
              <a:gd name="T38" fmla="*/ 2147483647 w 2693"/>
              <a:gd name="T39" fmla="*/ 2147483647 h 525"/>
              <a:gd name="T40" fmla="*/ 2147483647 w 2693"/>
              <a:gd name="T41" fmla="*/ 2147483647 h 525"/>
              <a:gd name="T42" fmla="*/ 2147483647 w 2693"/>
              <a:gd name="T43" fmla="*/ 2147483647 h 525"/>
              <a:gd name="T44" fmla="*/ 2147483647 w 2693"/>
              <a:gd name="T45" fmla="*/ 2147483647 h 525"/>
              <a:gd name="T46" fmla="*/ 2147483647 w 2693"/>
              <a:gd name="T47" fmla="*/ 2147483647 h 525"/>
              <a:gd name="T48" fmla="*/ 2147483647 w 2693"/>
              <a:gd name="T49" fmla="*/ 2147483647 h 525"/>
              <a:gd name="T50" fmla="*/ 2147483647 w 2693"/>
              <a:gd name="T51" fmla="*/ 2147483647 h 525"/>
              <a:gd name="T52" fmla="*/ 2147483647 w 2693"/>
              <a:gd name="T53" fmla="*/ 2147483647 h 525"/>
              <a:gd name="T54" fmla="*/ 2147483647 w 2693"/>
              <a:gd name="T55" fmla="*/ 2147483647 h 525"/>
              <a:gd name="T56" fmla="*/ 2147483647 w 2693"/>
              <a:gd name="T57" fmla="*/ 2147483647 h 525"/>
              <a:gd name="T58" fmla="*/ 2147483647 w 2693"/>
              <a:gd name="T59" fmla="*/ 2147483647 h 525"/>
              <a:gd name="T60" fmla="*/ 2147483647 w 2693"/>
              <a:gd name="T61" fmla="*/ 2147483647 h 525"/>
              <a:gd name="T62" fmla="*/ 2147483647 w 2693"/>
              <a:gd name="T63" fmla="*/ 2147483647 h 525"/>
              <a:gd name="T64" fmla="*/ 2147483647 w 2693"/>
              <a:gd name="T65" fmla="*/ 2147483647 h 525"/>
              <a:gd name="T66" fmla="*/ 2147483647 w 2693"/>
              <a:gd name="T67" fmla="*/ 2147483647 h 525"/>
              <a:gd name="T68" fmla="*/ 0 w 2693"/>
              <a:gd name="T69" fmla="*/ 2147483647 h 525"/>
              <a:gd name="T70" fmla="*/ 2147483647 w 2693"/>
              <a:gd name="T71" fmla="*/ 2147483647 h 525"/>
              <a:gd name="T72" fmla="*/ 2147483647 w 2693"/>
              <a:gd name="T73" fmla="*/ 2147483647 h 525"/>
              <a:gd name="T74" fmla="*/ 2147483647 w 2693"/>
              <a:gd name="T75" fmla="*/ 2147483647 h 525"/>
              <a:gd name="T76" fmla="*/ 2147483647 w 2693"/>
              <a:gd name="T77" fmla="*/ 2147483647 h 525"/>
              <a:gd name="T78" fmla="*/ 2147483647 w 2693"/>
              <a:gd name="T79" fmla="*/ 2147483647 h 525"/>
              <a:gd name="T80" fmla="*/ 2147483647 w 2693"/>
              <a:gd name="T81" fmla="*/ 2147483647 h 525"/>
              <a:gd name="T82" fmla="*/ 2147483647 w 2693"/>
              <a:gd name="T83" fmla="*/ 2147483647 h 525"/>
              <a:gd name="T84" fmla="*/ 2147483647 w 2693"/>
              <a:gd name="T85" fmla="*/ 2147483647 h 525"/>
              <a:gd name="T86" fmla="*/ 2147483647 w 2693"/>
              <a:gd name="T87" fmla="*/ 2147483647 h 525"/>
              <a:gd name="T88" fmla="*/ 2147483647 w 2693"/>
              <a:gd name="T89" fmla="*/ 2147483647 h 525"/>
              <a:gd name="T90" fmla="*/ 2147483647 w 2693"/>
              <a:gd name="T91" fmla="*/ 0 h 525"/>
              <a:gd name="T92" fmla="*/ 2147483647 w 2693"/>
              <a:gd name="T93" fmla="*/ 2147483647 h 525"/>
              <a:gd name="T94" fmla="*/ 2147483647 w 2693"/>
              <a:gd name="T95" fmla="*/ 2147483647 h 525"/>
              <a:gd name="T96" fmla="*/ 2147483647 w 2693"/>
              <a:gd name="T97" fmla="*/ 2147483647 h 525"/>
              <a:gd name="T98" fmla="*/ 2147483647 w 2693"/>
              <a:gd name="T99" fmla="*/ 2147483647 h 525"/>
              <a:gd name="T100" fmla="*/ 2147483647 w 2693"/>
              <a:gd name="T101" fmla="*/ 2147483647 h 525"/>
              <a:gd name="T102" fmla="*/ 2147483647 w 2693"/>
              <a:gd name="T103" fmla="*/ 2147483647 h 525"/>
              <a:gd name="T104" fmla="*/ 2147483647 w 2693"/>
              <a:gd name="T105" fmla="*/ 2147483647 h 525"/>
              <a:gd name="T106" fmla="*/ 2147483647 w 2693"/>
              <a:gd name="T107" fmla="*/ 2147483647 h 525"/>
              <a:gd name="T108" fmla="*/ 2147483647 w 2693"/>
              <a:gd name="T109" fmla="*/ 2147483647 h 525"/>
              <a:gd name="T110" fmla="*/ 2147483647 w 2693"/>
              <a:gd name="T111" fmla="*/ 2147483647 h 52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693"/>
              <a:gd name="T169" fmla="*/ 0 h 525"/>
              <a:gd name="T170" fmla="*/ 2693 w 2693"/>
              <a:gd name="T171" fmla="*/ 525 h 52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693" h="525">
                <a:moveTo>
                  <a:pt x="2692" y="178"/>
                </a:moveTo>
                <a:lnTo>
                  <a:pt x="2658" y="182"/>
                </a:lnTo>
                <a:lnTo>
                  <a:pt x="2626" y="189"/>
                </a:lnTo>
                <a:lnTo>
                  <a:pt x="2596" y="201"/>
                </a:lnTo>
                <a:lnTo>
                  <a:pt x="2567" y="216"/>
                </a:lnTo>
                <a:lnTo>
                  <a:pt x="2543" y="234"/>
                </a:lnTo>
                <a:lnTo>
                  <a:pt x="2521" y="254"/>
                </a:lnTo>
                <a:lnTo>
                  <a:pt x="2502" y="276"/>
                </a:lnTo>
                <a:lnTo>
                  <a:pt x="2487" y="299"/>
                </a:lnTo>
                <a:lnTo>
                  <a:pt x="2476" y="325"/>
                </a:lnTo>
                <a:lnTo>
                  <a:pt x="2469" y="351"/>
                </a:lnTo>
                <a:lnTo>
                  <a:pt x="2466" y="379"/>
                </a:lnTo>
                <a:lnTo>
                  <a:pt x="2469" y="405"/>
                </a:lnTo>
                <a:lnTo>
                  <a:pt x="2475" y="433"/>
                </a:lnTo>
                <a:lnTo>
                  <a:pt x="2488" y="460"/>
                </a:lnTo>
                <a:lnTo>
                  <a:pt x="2507" y="486"/>
                </a:lnTo>
                <a:lnTo>
                  <a:pt x="2531" y="510"/>
                </a:lnTo>
                <a:lnTo>
                  <a:pt x="2468" y="512"/>
                </a:lnTo>
                <a:lnTo>
                  <a:pt x="2402" y="514"/>
                </a:lnTo>
                <a:lnTo>
                  <a:pt x="2334" y="515"/>
                </a:lnTo>
                <a:lnTo>
                  <a:pt x="2266" y="517"/>
                </a:lnTo>
                <a:lnTo>
                  <a:pt x="2194" y="518"/>
                </a:lnTo>
                <a:lnTo>
                  <a:pt x="2120" y="519"/>
                </a:lnTo>
                <a:lnTo>
                  <a:pt x="2046" y="520"/>
                </a:lnTo>
                <a:lnTo>
                  <a:pt x="1970" y="521"/>
                </a:lnTo>
                <a:lnTo>
                  <a:pt x="1892" y="522"/>
                </a:lnTo>
                <a:lnTo>
                  <a:pt x="1814" y="523"/>
                </a:lnTo>
                <a:lnTo>
                  <a:pt x="1735" y="523"/>
                </a:lnTo>
                <a:lnTo>
                  <a:pt x="1655" y="523"/>
                </a:lnTo>
                <a:lnTo>
                  <a:pt x="1574" y="523"/>
                </a:lnTo>
                <a:lnTo>
                  <a:pt x="1493" y="524"/>
                </a:lnTo>
                <a:lnTo>
                  <a:pt x="1412" y="523"/>
                </a:lnTo>
                <a:lnTo>
                  <a:pt x="1330" y="523"/>
                </a:lnTo>
                <a:lnTo>
                  <a:pt x="1249" y="523"/>
                </a:lnTo>
                <a:lnTo>
                  <a:pt x="1168" y="522"/>
                </a:lnTo>
                <a:lnTo>
                  <a:pt x="1087" y="521"/>
                </a:lnTo>
                <a:lnTo>
                  <a:pt x="1006" y="521"/>
                </a:lnTo>
                <a:lnTo>
                  <a:pt x="927" y="520"/>
                </a:lnTo>
                <a:lnTo>
                  <a:pt x="848" y="519"/>
                </a:lnTo>
                <a:lnTo>
                  <a:pt x="770" y="517"/>
                </a:lnTo>
                <a:lnTo>
                  <a:pt x="693" y="515"/>
                </a:lnTo>
                <a:lnTo>
                  <a:pt x="618" y="513"/>
                </a:lnTo>
                <a:lnTo>
                  <a:pt x="544" y="511"/>
                </a:lnTo>
                <a:lnTo>
                  <a:pt x="470" y="509"/>
                </a:lnTo>
                <a:lnTo>
                  <a:pt x="401" y="507"/>
                </a:lnTo>
                <a:lnTo>
                  <a:pt x="331" y="504"/>
                </a:lnTo>
                <a:lnTo>
                  <a:pt x="264" y="501"/>
                </a:lnTo>
                <a:lnTo>
                  <a:pt x="199" y="499"/>
                </a:lnTo>
                <a:lnTo>
                  <a:pt x="137" y="497"/>
                </a:lnTo>
                <a:lnTo>
                  <a:pt x="135" y="497"/>
                </a:lnTo>
                <a:lnTo>
                  <a:pt x="130" y="496"/>
                </a:lnTo>
                <a:lnTo>
                  <a:pt x="125" y="495"/>
                </a:lnTo>
                <a:lnTo>
                  <a:pt x="118" y="493"/>
                </a:lnTo>
                <a:lnTo>
                  <a:pt x="111" y="491"/>
                </a:lnTo>
                <a:lnTo>
                  <a:pt x="103" y="489"/>
                </a:lnTo>
                <a:lnTo>
                  <a:pt x="94" y="486"/>
                </a:lnTo>
                <a:lnTo>
                  <a:pt x="85" y="482"/>
                </a:lnTo>
                <a:lnTo>
                  <a:pt x="75" y="478"/>
                </a:lnTo>
                <a:lnTo>
                  <a:pt x="66" y="473"/>
                </a:lnTo>
                <a:lnTo>
                  <a:pt x="56" y="467"/>
                </a:lnTo>
                <a:lnTo>
                  <a:pt x="47" y="460"/>
                </a:lnTo>
                <a:lnTo>
                  <a:pt x="38" y="452"/>
                </a:lnTo>
                <a:lnTo>
                  <a:pt x="30" y="444"/>
                </a:lnTo>
                <a:lnTo>
                  <a:pt x="22" y="434"/>
                </a:lnTo>
                <a:lnTo>
                  <a:pt x="15" y="424"/>
                </a:lnTo>
                <a:lnTo>
                  <a:pt x="10" y="411"/>
                </a:lnTo>
                <a:lnTo>
                  <a:pt x="5" y="398"/>
                </a:lnTo>
                <a:lnTo>
                  <a:pt x="2" y="385"/>
                </a:lnTo>
                <a:lnTo>
                  <a:pt x="0" y="369"/>
                </a:lnTo>
                <a:lnTo>
                  <a:pt x="0" y="352"/>
                </a:lnTo>
                <a:lnTo>
                  <a:pt x="2" y="335"/>
                </a:lnTo>
                <a:lnTo>
                  <a:pt x="5" y="315"/>
                </a:lnTo>
                <a:lnTo>
                  <a:pt x="11" y="294"/>
                </a:lnTo>
                <a:lnTo>
                  <a:pt x="19" y="272"/>
                </a:lnTo>
                <a:lnTo>
                  <a:pt x="30" y="247"/>
                </a:lnTo>
                <a:lnTo>
                  <a:pt x="43" y="222"/>
                </a:lnTo>
                <a:lnTo>
                  <a:pt x="58" y="194"/>
                </a:lnTo>
                <a:lnTo>
                  <a:pt x="77" y="166"/>
                </a:lnTo>
                <a:lnTo>
                  <a:pt x="100" y="134"/>
                </a:lnTo>
                <a:lnTo>
                  <a:pt x="124" y="102"/>
                </a:lnTo>
                <a:lnTo>
                  <a:pt x="152" y="67"/>
                </a:lnTo>
                <a:lnTo>
                  <a:pt x="219" y="54"/>
                </a:lnTo>
                <a:lnTo>
                  <a:pt x="288" y="43"/>
                </a:lnTo>
                <a:lnTo>
                  <a:pt x="360" y="33"/>
                </a:lnTo>
                <a:lnTo>
                  <a:pt x="432" y="26"/>
                </a:lnTo>
                <a:lnTo>
                  <a:pt x="507" y="18"/>
                </a:lnTo>
                <a:lnTo>
                  <a:pt x="584" y="12"/>
                </a:lnTo>
                <a:lnTo>
                  <a:pt x="662" y="7"/>
                </a:lnTo>
                <a:lnTo>
                  <a:pt x="741" y="4"/>
                </a:lnTo>
                <a:lnTo>
                  <a:pt x="821" y="1"/>
                </a:lnTo>
                <a:lnTo>
                  <a:pt x="903" y="0"/>
                </a:lnTo>
                <a:lnTo>
                  <a:pt x="985" y="0"/>
                </a:lnTo>
                <a:lnTo>
                  <a:pt x="1068" y="1"/>
                </a:lnTo>
                <a:lnTo>
                  <a:pt x="1152" y="4"/>
                </a:lnTo>
                <a:lnTo>
                  <a:pt x="1236" y="7"/>
                </a:lnTo>
                <a:lnTo>
                  <a:pt x="1322" y="10"/>
                </a:lnTo>
                <a:lnTo>
                  <a:pt x="1407" y="16"/>
                </a:lnTo>
                <a:lnTo>
                  <a:pt x="1492" y="21"/>
                </a:lnTo>
                <a:lnTo>
                  <a:pt x="1577" y="26"/>
                </a:lnTo>
                <a:lnTo>
                  <a:pt x="1663" y="34"/>
                </a:lnTo>
                <a:lnTo>
                  <a:pt x="1747" y="42"/>
                </a:lnTo>
                <a:lnTo>
                  <a:pt x="1831" y="50"/>
                </a:lnTo>
                <a:lnTo>
                  <a:pt x="1915" y="60"/>
                </a:lnTo>
                <a:lnTo>
                  <a:pt x="1999" y="70"/>
                </a:lnTo>
                <a:lnTo>
                  <a:pt x="2081" y="79"/>
                </a:lnTo>
                <a:lnTo>
                  <a:pt x="2162" y="90"/>
                </a:lnTo>
                <a:lnTo>
                  <a:pt x="2242" y="102"/>
                </a:lnTo>
                <a:lnTo>
                  <a:pt x="2321" y="114"/>
                </a:lnTo>
                <a:lnTo>
                  <a:pt x="2399" y="126"/>
                </a:lnTo>
                <a:lnTo>
                  <a:pt x="2475" y="138"/>
                </a:lnTo>
                <a:lnTo>
                  <a:pt x="2549" y="151"/>
                </a:lnTo>
                <a:lnTo>
                  <a:pt x="2622" y="165"/>
                </a:lnTo>
                <a:lnTo>
                  <a:pt x="2692" y="178"/>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0725" name="Freeform 5"/>
          <p:cNvSpPr>
            <a:spLocks/>
          </p:cNvSpPr>
          <p:nvPr/>
        </p:nvSpPr>
        <p:spPr bwMode="auto">
          <a:xfrm>
            <a:off x="1302420" y="3108077"/>
            <a:ext cx="977900" cy="669925"/>
          </a:xfrm>
          <a:custGeom>
            <a:avLst/>
            <a:gdLst>
              <a:gd name="T0" fmla="*/ 2147483647 w 616"/>
              <a:gd name="T1" fmla="*/ 2147483647 h 422"/>
              <a:gd name="T2" fmla="*/ 2147483647 w 616"/>
              <a:gd name="T3" fmla="*/ 2147483647 h 422"/>
              <a:gd name="T4" fmla="*/ 2147483647 w 616"/>
              <a:gd name="T5" fmla="*/ 2147483647 h 422"/>
              <a:gd name="T6" fmla="*/ 2147483647 w 616"/>
              <a:gd name="T7" fmla="*/ 2147483647 h 422"/>
              <a:gd name="T8" fmla="*/ 2147483647 w 616"/>
              <a:gd name="T9" fmla="*/ 2147483647 h 422"/>
              <a:gd name="T10" fmla="*/ 2147483647 w 616"/>
              <a:gd name="T11" fmla="*/ 2147483647 h 422"/>
              <a:gd name="T12" fmla="*/ 2147483647 w 616"/>
              <a:gd name="T13" fmla="*/ 2147483647 h 422"/>
              <a:gd name="T14" fmla="*/ 2147483647 w 616"/>
              <a:gd name="T15" fmla="*/ 2147483647 h 422"/>
              <a:gd name="T16" fmla="*/ 2147483647 w 616"/>
              <a:gd name="T17" fmla="*/ 2147483647 h 422"/>
              <a:gd name="T18" fmla="*/ 2147483647 w 616"/>
              <a:gd name="T19" fmla="*/ 2147483647 h 422"/>
              <a:gd name="T20" fmla="*/ 2147483647 w 616"/>
              <a:gd name="T21" fmla="*/ 2147483647 h 422"/>
              <a:gd name="T22" fmla="*/ 2147483647 w 616"/>
              <a:gd name="T23" fmla="*/ 2147483647 h 422"/>
              <a:gd name="T24" fmla="*/ 2147483647 w 616"/>
              <a:gd name="T25" fmla="*/ 2147483647 h 422"/>
              <a:gd name="T26" fmla="*/ 2147483647 w 616"/>
              <a:gd name="T27" fmla="*/ 2147483647 h 422"/>
              <a:gd name="T28" fmla="*/ 2147483647 w 616"/>
              <a:gd name="T29" fmla="*/ 2147483647 h 422"/>
              <a:gd name="T30" fmla="*/ 2147483647 w 616"/>
              <a:gd name="T31" fmla="*/ 2147483647 h 422"/>
              <a:gd name="T32" fmla="*/ 2147483647 w 616"/>
              <a:gd name="T33" fmla="*/ 2147483647 h 422"/>
              <a:gd name="T34" fmla="*/ 2147483647 w 616"/>
              <a:gd name="T35" fmla="*/ 2147483647 h 422"/>
              <a:gd name="T36" fmla="*/ 2147483647 w 616"/>
              <a:gd name="T37" fmla="*/ 2147483647 h 422"/>
              <a:gd name="T38" fmla="*/ 2147483647 w 616"/>
              <a:gd name="T39" fmla="*/ 2147483647 h 422"/>
              <a:gd name="T40" fmla="*/ 2147483647 w 616"/>
              <a:gd name="T41" fmla="*/ 2147483647 h 422"/>
              <a:gd name="T42" fmla="*/ 2147483647 w 616"/>
              <a:gd name="T43" fmla="*/ 2147483647 h 422"/>
              <a:gd name="T44" fmla="*/ 2147483647 w 616"/>
              <a:gd name="T45" fmla="*/ 2147483647 h 422"/>
              <a:gd name="T46" fmla="*/ 2147483647 w 616"/>
              <a:gd name="T47" fmla="*/ 2147483647 h 422"/>
              <a:gd name="T48" fmla="*/ 2147483647 w 616"/>
              <a:gd name="T49" fmla="*/ 2147483647 h 422"/>
              <a:gd name="T50" fmla="*/ 2147483647 w 616"/>
              <a:gd name="T51" fmla="*/ 2147483647 h 422"/>
              <a:gd name="T52" fmla="*/ 2147483647 w 616"/>
              <a:gd name="T53" fmla="*/ 2147483647 h 422"/>
              <a:gd name="T54" fmla="*/ 2147483647 w 616"/>
              <a:gd name="T55" fmla="*/ 2147483647 h 422"/>
              <a:gd name="T56" fmla="*/ 2147483647 w 616"/>
              <a:gd name="T57" fmla="*/ 2147483647 h 422"/>
              <a:gd name="T58" fmla="*/ 0 w 616"/>
              <a:gd name="T59" fmla="*/ 2147483647 h 422"/>
              <a:gd name="T60" fmla="*/ 2147483647 w 616"/>
              <a:gd name="T61" fmla="*/ 2147483647 h 422"/>
              <a:gd name="T62" fmla="*/ 2147483647 w 616"/>
              <a:gd name="T63" fmla="*/ 2147483647 h 422"/>
              <a:gd name="T64" fmla="*/ 2147483647 w 616"/>
              <a:gd name="T65" fmla="*/ 2147483647 h 422"/>
              <a:gd name="T66" fmla="*/ 2147483647 w 616"/>
              <a:gd name="T67" fmla="*/ 2147483647 h 422"/>
              <a:gd name="T68" fmla="*/ 2147483647 w 616"/>
              <a:gd name="T69" fmla="*/ 2147483647 h 422"/>
              <a:gd name="T70" fmla="*/ 2147483647 w 616"/>
              <a:gd name="T71" fmla="*/ 2147483647 h 422"/>
              <a:gd name="T72" fmla="*/ 2147483647 w 616"/>
              <a:gd name="T73" fmla="*/ 2147483647 h 422"/>
              <a:gd name="T74" fmla="*/ 2147483647 w 616"/>
              <a:gd name="T75" fmla="*/ 2147483647 h 422"/>
              <a:gd name="T76" fmla="*/ 2147483647 w 616"/>
              <a:gd name="T77" fmla="*/ 2147483647 h 422"/>
              <a:gd name="T78" fmla="*/ 2147483647 w 616"/>
              <a:gd name="T79" fmla="*/ 2147483647 h 422"/>
              <a:gd name="T80" fmla="*/ 2147483647 w 616"/>
              <a:gd name="T81" fmla="*/ 2147483647 h 422"/>
              <a:gd name="T82" fmla="*/ 2147483647 w 616"/>
              <a:gd name="T83" fmla="*/ 2147483647 h 422"/>
              <a:gd name="T84" fmla="*/ 2147483647 w 616"/>
              <a:gd name="T85" fmla="*/ 2147483647 h 422"/>
              <a:gd name="T86" fmla="*/ 2147483647 w 616"/>
              <a:gd name="T87" fmla="*/ 2147483647 h 422"/>
              <a:gd name="T88" fmla="*/ 2147483647 w 616"/>
              <a:gd name="T89" fmla="*/ 2147483647 h 422"/>
              <a:gd name="T90" fmla="*/ 2147483647 w 616"/>
              <a:gd name="T91" fmla="*/ 2147483647 h 422"/>
              <a:gd name="T92" fmla="*/ 2147483647 w 616"/>
              <a:gd name="T93" fmla="*/ 2147483647 h 422"/>
              <a:gd name="T94" fmla="*/ 2147483647 w 616"/>
              <a:gd name="T95" fmla="*/ 0 h 42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16"/>
              <a:gd name="T145" fmla="*/ 0 h 422"/>
              <a:gd name="T146" fmla="*/ 616 w 616"/>
              <a:gd name="T147" fmla="*/ 422 h 42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16" h="422">
                <a:moveTo>
                  <a:pt x="615" y="0"/>
                </a:moveTo>
                <a:lnTo>
                  <a:pt x="587" y="33"/>
                </a:lnTo>
                <a:lnTo>
                  <a:pt x="563" y="64"/>
                </a:lnTo>
                <a:lnTo>
                  <a:pt x="542" y="96"/>
                </a:lnTo>
                <a:lnTo>
                  <a:pt x="525" y="124"/>
                </a:lnTo>
                <a:lnTo>
                  <a:pt x="511" y="150"/>
                </a:lnTo>
                <a:lnTo>
                  <a:pt x="500" y="176"/>
                </a:lnTo>
                <a:lnTo>
                  <a:pt x="491" y="200"/>
                </a:lnTo>
                <a:lnTo>
                  <a:pt x="484" y="223"/>
                </a:lnTo>
                <a:lnTo>
                  <a:pt x="480" y="244"/>
                </a:lnTo>
                <a:lnTo>
                  <a:pt x="479" y="264"/>
                </a:lnTo>
                <a:lnTo>
                  <a:pt x="479" y="281"/>
                </a:lnTo>
                <a:lnTo>
                  <a:pt x="480" y="298"/>
                </a:lnTo>
                <a:lnTo>
                  <a:pt x="483" y="314"/>
                </a:lnTo>
                <a:lnTo>
                  <a:pt x="488" y="328"/>
                </a:lnTo>
                <a:lnTo>
                  <a:pt x="494" y="341"/>
                </a:lnTo>
                <a:lnTo>
                  <a:pt x="501" y="354"/>
                </a:lnTo>
                <a:lnTo>
                  <a:pt x="508" y="364"/>
                </a:lnTo>
                <a:lnTo>
                  <a:pt x="516" y="374"/>
                </a:lnTo>
                <a:lnTo>
                  <a:pt x="524" y="383"/>
                </a:lnTo>
                <a:lnTo>
                  <a:pt x="532" y="391"/>
                </a:lnTo>
                <a:lnTo>
                  <a:pt x="541" y="397"/>
                </a:lnTo>
                <a:lnTo>
                  <a:pt x="549" y="403"/>
                </a:lnTo>
                <a:lnTo>
                  <a:pt x="557" y="407"/>
                </a:lnTo>
                <a:lnTo>
                  <a:pt x="565" y="412"/>
                </a:lnTo>
                <a:lnTo>
                  <a:pt x="571" y="415"/>
                </a:lnTo>
                <a:lnTo>
                  <a:pt x="576" y="417"/>
                </a:lnTo>
                <a:lnTo>
                  <a:pt x="580" y="419"/>
                </a:lnTo>
                <a:lnTo>
                  <a:pt x="583" y="420"/>
                </a:lnTo>
                <a:lnTo>
                  <a:pt x="583" y="421"/>
                </a:lnTo>
                <a:lnTo>
                  <a:pt x="580" y="420"/>
                </a:lnTo>
                <a:lnTo>
                  <a:pt x="575" y="419"/>
                </a:lnTo>
                <a:lnTo>
                  <a:pt x="540" y="417"/>
                </a:lnTo>
                <a:lnTo>
                  <a:pt x="506" y="415"/>
                </a:lnTo>
                <a:lnTo>
                  <a:pt x="473" y="413"/>
                </a:lnTo>
                <a:lnTo>
                  <a:pt x="441" y="410"/>
                </a:lnTo>
                <a:lnTo>
                  <a:pt x="409" y="406"/>
                </a:lnTo>
                <a:lnTo>
                  <a:pt x="378" y="403"/>
                </a:lnTo>
                <a:lnTo>
                  <a:pt x="348" y="400"/>
                </a:lnTo>
                <a:lnTo>
                  <a:pt x="319" y="395"/>
                </a:lnTo>
                <a:lnTo>
                  <a:pt x="291" y="390"/>
                </a:lnTo>
                <a:lnTo>
                  <a:pt x="265" y="386"/>
                </a:lnTo>
                <a:lnTo>
                  <a:pt x="238" y="380"/>
                </a:lnTo>
                <a:lnTo>
                  <a:pt x="214" y="374"/>
                </a:lnTo>
                <a:lnTo>
                  <a:pt x="190" y="369"/>
                </a:lnTo>
                <a:lnTo>
                  <a:pt x="167" y="363"/>
                </a:lnTo>
                <a:lnTo>
                  <a:pt x="146" y="357"/>
                </a:lnTo>
                <a:lnTo>
                  <a:pt x="126" y="350"/>
                </a:lnTo>
                <a:lnTo>
                  <a:pt x="106" y="344"/>
                </a:lnTo>
                <a:lnTo>
                  <a:pt x="90" y="336"/>
                </a:lnTo>
                <a:lnTo>
                  <a:pt x="74" y="329"/>
                </a:lnTo>
                <a:lnTo>
                  <a:pt x="59" y="321"/>
                </a:lnTo>
                <a:lnTo>
                  <a:pt x="45" y="315"/>
                </a:lnTo>
                <a:lnTo>
                  <a:pt x="34" y="307"/>
                </a:lnTo>
                <a:lnTo>
                  <a:pt x="25" y="299"/>
                </a:lnTo>
                <a:lnTo>
                  <a:pt x="16" y="291"/>
                </a:lnTo>
                <a:lnTo>
                  <a:pt x="9" y="284"/>
                </a:lnTo>
                <a:lnTo>
                  <a:pt x="4" y="275"/>
                </a:lnTo>
                <a:lnTo>
                  <a:pt x="1" y="268"/>
                </a:lnTo>
                <a:lnTo>
                  <a:pt x="0" y="260"/>
                </a:lnTo>
                <a:lnTo>
                  <a:pt x="0" y="252"/>
                </a:lnTo>
                <a:lnTo>
                  <a:pt x="3" y="243"/>
                </a:lnTo>
                <a:lnTo>
                  <a:pt x="7" y="235"/>
                </a:lnTo>
                <a:lnTo>
                  <a:pt x="14" y="228"/>
                </a:lnTo>
                <a:lnTo>
                  <a:pt x="28" y="217"/>
                </a:lnTo>
                <a:lnTo>
                  <a:pt x="41" y="206"/>
                </a:lnTo>
                <a:lnTo>
                  <a:pt x="57" y="196"/>
                </a:lnTo>
                <a:lnTo>
                  <a:pt x="72" y="187"/>
                </a:lnTo>
                <a:lnTo>
                  <a:pt x="89" y="178"/>
                </a:lnTo>
                <a:lnTo>
                  <a:pt x="104" y="168"/>
                </a:lnTo>
                <a:lnTo>
                  <a:pt x="121" y="159"/>
                </a:lnTo>
                <a:lnTo>
                  <a:pt x="137" y="150"/>
                </a:lnTo>
                <a:lnTo>
                  <a:pt x="155" y="142"/>
                </a:lnTo>
                <a:lnTo>
                  <a:pt x="172" y="134"/>
                </a:lnTo>
                <a:lnTo>
                  <a:pt x="190" y="126"/>
                </a:lnTo>
                <a:lnTo>
                  <a:pt x="209" y="117"/>
                </a:lnTo>
                <a:lnTo>
                  <a:pt x="227" y="109"/>
                </a:lnTo>
                <a:lnTo>
                  <a:pt x="246" y="103"/>
                </a:lnTo>
                <a:lnTo>
                  <a:pt x="265" y="95"/>
                </a:lnTo>
                <a:lnTo>
                  <a:pt x="284" y="88"/>
                </a:lnTo>
                <a:lnTo>
                  <a:pt x="304" y="81"/>
                </a:lnTo>
                <a:lnTo>
                  <a:pt x="324" y="74"/>
                </a:lnTo>
                <a:lnTo>
                  <a:pt x="343" y="67"/>
                </a:lnTo>
                <a:lnTo>
                  <a:pt x="364" y="62"/>
                </a:lnTo>
                <a:lnTo>
                  <a:pt x="384" y="55"/>
                </a:lnTo>
                <a:lnTo>
                  <a:pt x="404" y="49"/>
                </a:lnTo>
                <a:lnTo>
                  <a:pt x="425" y="43"/>
                </a:lnTo>
                <a:lnTo>
                  <a:pt x="446" y="38"/>
                </a:lnTo>
                <a:lnTo>
                  <a:pt x="467" y="32"/>
                </a:lnTo>
                <a:lnTo>
                  <a:pt x="488" y="27"/>
                </a:lnTo>
                <a:lnTo>
                  <a:pt x="510" y="21"/>
                </a:lnTo>
                <a:lnTo>
                  <a:pt x="530" y="18"/>
                </a:lnTo>
                <a:lnTo>
                  <a:pt x="552" y="13"/>
                </a:lnTo>
                <a:lnTo>
                  <a:pt x="573" y="8"/>
                </a:lnTo>
                <a:lnTo>
                  <a:pt x="594" y="4"/>
                </a:lnTo>
                <a:lnTo>
                  <a:pt x="615" y="0"/>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0726" name="Freeform 6"/>
          <p:cNvSpPr>
            <a:spLocks/>
          </p:cNvSpPr>
          <p:nvPr/>
        </p:nvSpPr>
        <p:spPr bwMode="auto">
          <a:xfrm>
            <a:off x="1302420" y="3108077"/>
            <a:ext cx="993775" cy="685800"/>
          </a:xfrm>
          <a:custGeom>
            <a:avLst/>
            <a:gdLst>
              <a:gd name="T0" fmla="*/ 2147483647 w 626"/>
              <a:gd name="T1" fmla="*/ 0 h 432"/>
              <a:gd name="T2" fmla="*/ 2147483647 w 626"/>
              <a:gd name="T3" fmla="*/ 2147483647 h 432"/>
              <a:gd name="T4" fmla="*/ 2147483647 w 626"/>
              <a:gd name="T5" fmla="*/ 2147483647 h 432"/>
              <a:gd name="T6" fmla="*/ 2147483647 w 626"/>
              <a:gd name="T7" fmla="*/ 2147483647 h 432"/>
              <a:gd name="T8" fmla="*/ 2147483647 w 626"/>
              <a:gd name="T9" fmla="*/ 2147483647 h 432"/>
              <a:gd name="T10" fmla="*/ 2147483647 w 626"/>
              <a:gd name="T11" fmla="*/ 2147483647 h 432"/>
              <a:gd name="T12" fmla="*/ 2147483647 w 626"/>
              <a:gd name="T13" fmla="*/ 2147483647 h 432"/>
              <a:gd name="T14" fmla="*/ 2147483647 w 626"/>
              <a:gd name="T15" fmla="*/ 2147483647 h 432"/>
              <a:gd name="T16" fmla="*/ 2147483647 w 626"/>
              <a:gd name="T17" fmla="*/ 2147483647 h 432"/>
              <a:gd name="T18" fmla="*/ 2147483647 w 626"/>
              <a:gd name="T19" fmla="*/ 2147483647 h 432"/>
              <a:gd name="T20" fmla="*/ 2147483647 w 626"/>
              <a:gd name="T21" fmla="*/ 2147483647 h 432"/>
              <a:gd name="T22" fmla="*/ 2147483647 w 626"/>
              <a:gd name="T23" fmla="*/ 2147483647 h 432"/>
              <a:gd name="T24" fmla="*/ 2147483647 w 626"/>
              <a:gd name="T25" fmla="*/ 2147483647 h 432"/>
              <a:gd name="T26" fmla="*/ 2147483647 w 626"/>
              <a:gd name="T27" fmla="*/ 2147483647 h 432"/>
              <a:gd name="T28" fmla="*/ 2147483647 w 626"/>
              <a:gd name="T29" fmla="*/ 2147483647 h 432"/>
              <a:gd name="T30" fmla="*/ 2147483647 w 626"/>
              <a:gd name="T31" fmla="*/ 2147483647 h 432"/>
              <a:gd name="T32" fmla="*/ 2147483647 w 626"/>
              <a:gd name="T33" fmla="*/ 2147483647 h 432"/>
              <a:gd name="T34" fmla="*/ 2147483647 w 626"/>
              <a:gd name="T35" fmla="*/ 2147483647 h 432"/>
              <a:gd name="T36" fmla="*/ 2147483647 w 626"/>
              <a:gd name="T37" fmla="*/ 2147483647 h 432"/>
              <a:gd name="T38" fmla="*/ 2147483647 w 626"/>
              <a:gd name="T39" fmla="*/ 2147483647 h 432"/>
              <a:gd name="T40" fmla="*/ 2147483647 w 626"/>
              <a:gd name="T41" fmla="*/ 2147483647 h 432"/>
              <a:gd name="T42" fmla="*/ 2147483647 w 626"/>
              <a:gd name="T43" fmla="*/ 2147483647 h 432"/>
              <a:gd name="T44" fmla="*/ 2147483647 w 626"/>
              <a:gd name="T45" fmla="*/ 2147483647 h 432"/>
              <a:gd name="T46" fmla="*/ 2147483647 w 626"/>
              <a:gd name="T47" fmla="*/ 2147483647 h 432"/>
              <a:gd name="T48" fmla="*/ 2147483647 w 626"/>
              <a:gd name="T49" fmla="*/ 2147483647 h 432"/>
              <a:gd name="T50" fmla="*/ 2147483647 w 626"/>
              <a:gd name="T51" fmla="*/ 2147483647 h 432"/>
              <a:gd name="T52" fmla="*/ 2147483647 w 626"/>
              <a:gd name="T53" fmla="*/ 2147483647 h 432"/>
              <a:gd name="T54" fmla="*/ 2147483647 w 626"/>
              <a:gd name="T55" fmla="*/ 2147483647 h 432"/>
              <a:gd name="T56" fmla="*/ 2147483647 w 626"/>
              <a:gd name="T57" fmla="*/ 2147483647 h 432"/>
              <a:gd name="T58" fmla="*/ 2147483647 w 626"/>
              <a:gd name="T59" fmla="*/ 2147483647 h 432"/>
              <a:gd name="T60" fmla="*/ 0 w 626"/>
              <a:gd name="T61" fmla="*/ 2147483647 h 432"/>
              <a:gd name="T62" fmla="*/ 2147483647 w 626"/>
              <a:gd name="T63" fmla="*/ 2147483647 h 432"/>
              <a:gd name="T64" fmla="*/ 2147483647 w 626"/>
              <a:gd name="T65" fmla="*/ 2147483647 h 432"/>
              <a:gd name="T66" fmla="*/ 2147483647 w 626"/>
              <a:gd name="T67" fmla="*/ 2147483647 h 432"/>
              <a:gd name="T68" fmla="*/ 2147483647 w 626"/>
              <a:gd name="T69" fmla="*/ 2147483647 h 432"/>
              <a:gd name="T70" fmla="*/ 2147483647 w 626"/>
              <a:gd name="T71" fmla="*/ 2147483647 h 432"/>
              <a:gd name="T72" fmla="*/ 2147483647 w 626"/>
              <a:gd name="T73" fmla="*/ 2147483647 h 432"/>
              <a:gd name="T74" fmla="*/ 2147483647 w 626"/>
              <a:gd name="T75" fmla="*/ 2147483647 h 432"/>
              <a:gd name="T76" fmla="*/ 2147483647 w 626"/>
              <a:gd name="T77" fmla="*/ 2147483647 h 432"/>
              <a:gd name="T78" fmla="*/ 2147483647 w 626"/>
              <a:gd name="T79" fmla="*/ 2147483647 h 432"/>
              <a:gd name="T80" fmla="*/ 2147483647 w 626"/>
              <a:gd name="T81" fmla="*/ 2147483647 h 432"/>
              <a:gd name="T82" fmla="*/ 2147483647 w 626"/>
              <a:gd name="T83" fmla="*/ 2147483647 h 432"/>
              <a:gd name="T84" fmla="*/ 2147483647 w 626"/>
              <a:gd name="T85" fmla="*/ 2147483647 h 432"/>
              <a:gd name="T86" fmla="*/ 2147483647 w 626"/>
              <a:gd name="T87" fmla="*/ 2147483647 h 432"/>
              <a:gd name="T88" fmla="*/ 2147483647 w 626"/>
              <a:gd name="T89" fmla="*/ 2147483647 h 432"/>
              <a:gd name="T90" fmla="*/ 2147483647 w 626"/>
              <a:gd name="T91" fmla="*/ 2147483647 h 432"/>
              <a:gd name="T92" fmla="*/ 2147483647 w 626"/>
              <a:gd name="T93" fmla="*/ 2147483647 h 432"/>
              <a:gd name="T94" fmla="*/ 2147483647 w 626"/>
              <a:gd name="T95" fmla="*/ 2147483647 h 43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26"/>
              <a:gd name="T145" fmla="*/ 0 h 432"/>
              <a:gd name="T146" fmla="*/ 626 w 626"/>
              <a:gd name="T147" fmla="*/ 432 h 43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26" h="432">
                <a:moveTo>
                  <a:pt x="625" y="0"/>
                </a:moveTo>
                <a:lnTo>
                  <a:pt x="625" y="0"/>
                </a:lnTo>
                <a:lnTo>
                  <a:pt x="597" y="34"/>
                </a:lnTo>
                <a:lnTo>
                  <a:pt x="572" y="66"/>
                </a:lnTo>
                <a:lnTo>
                  <a:pt x="551" y="98"/>
                </a:lnTo>
                <a:lnTo>
                  <a:pt x="534" y="127"/>
                </a:lnTo>
                <a:lnTo>
                  <a:pt x="519" y="154"/>
                </a:lnTo>
                <a:lnTo>
                  <a:pt x="508" y="180"/>
                </a:lnTo>
                <a:lnTo>
                  <a:pt x="499" y="205"/>
                </a:lnTo>
                <a:lnTo>
                  <a:pt x="492" y="228"/>
                </a:lnTo>
                <a:lnTo>
                  <a:pt x="488" y="250"/>
                </a:lnTo>
                <a:lnTo>
                  <a:pt x="487" y="270"/>
                </a:lnTo>
                <a:lnTo>
                  <a:pt x="487" y="288"/>
                </a:lnTo>
                <a:lnTo>
                  <a:pt x="488" y="305"/>
                </a:lnTo>
                <a:lnTo>
                  <a:pt x="491" y="321"/>
                </a:lnTo>
                <a:lnTo>
                  <a:pt x="496" y="336"/>
                </a:lnTo>
                <a:lnTo>
                  <a:pt x="502" y="349"/>
                </a:lnTo>
                <a:lnTo>
                  <a:pt x="509" y="362"/>
                </a:lnTo>
                <a:lnTo>
                  <a:pt x="516" y="373"/>
                </a:lnTo>
                <a:lnTo>
                  <a:pt x="524" y="383"/>
                </a:lnTo>
                <a:lnTo>
                  <a:pt x="533" y="392"/>
                </a:lnTo>
                <a:lnTo>
                  <a:pt x="541" y="400"/>
                </a:lnTo>
                <a:lnTo>
                  <a:pt x="550" y="406"/>
                </a:lnTo>
                <a:lnTo>
                  <a:pt x="558" y="413"/>
                </a:lnTo>
                <a:lnTo>
                  <a:pt x="566" y="417"/>
                </a:lnTo>
                <a:lnTo>
                  <a:pt x="574" y="422"/>
                </a:lnTo>
                <a:lnTo>
                  <a:pt x="580" y="425"/>
                </a:lnTo>
                <a:lnTo>
                  <a:pt x="585" y="427"/>
                </a:lnTo>
                <a:lnTo>
                  <a:pt x="589" y="429"/>
                </a:lnTo>
                <a:lnTo>
                  <a:pt x="592" y="430"/>
                </a:lnTo>
                <a:lnTo>
                  <a:pt x="592" y="431"/>
                </a:lnTo>
                <a:lnTo>
                  <a:pt x="589" y="430"/>
                </a:lnTo>
                <a:lnTo>
                  <a:pt x="584" y="429"/>
                </a:lnTo>
                <a:lnTo>
                  <a:pt x="549" y="427"/>
                </a:lnTo>
                <a:lnTo>
                  <a:pt x="514" y="425"/>
                </a:lnTo>
                <a:lnTo>
                  <a:pt x="481" y="423"/>
                </a:lnTo>
                <a:lnTo>
                  <a:pt x="448" y="420"/>
                </a:lnTo>
                <a:lnTo>
                  <a:pt x="416" y="416"/>
                </a:lnTo>
                <a:lnTo>
                  <a:pt x="384" y="413"/>
                </a:lnTo>
                <a:lnTo>
                  <a:pt x="354" y="409"/>
                </a:lnTo>
                <a:lnTo>
                  <a:pt x="324" y="404"/>
                </a:lnTo>
                <a:lnTo>
                  <a:pt x="296" y="399"/>
                </a:lnTo>
                <a:lnTo>
                  <a:pt x="269" y="395"/>
                </a:lnTo>
                <a:lnTo>
                  <a:pt x="242" y="389"/>
                </a:lnTo>
                <a:lnTo>
                  <a:pt x="217" y="383"/>
                </a:lnTo>
                <a:lnTo>
                  <a:pt x="193" y="378"/>
                </a:lnTo>
                <a:lnTo>
                  <a:pt x="170" y="372"/>
                </a:lnTo>
                <a:lnTo>
                  <a:pt x="148" y="365"/>
                </a:lnTo>
                <a:lnTo>
                  <a:pt x="128" y="358"/>
                </a:lnTo>
                <a:lnTo>
                  <a:pt x="108" y="352"/>
                </a:lnTo>
                <a:lnTo>
                  <a:pt x="91" y="344"/>
                </a:lnTo>
                <a:lnTo>
                  <a:pt x="75" y="337"/>
                </a:lnTo>
                <a:lnTo>
                  <a:pt x="60" y="329"/>
                </a:lnTo>
                <a:lnTo>
                  <a:pt x="46" y="322"/>
                </a:lnTo>
                <a:lnTo>
                  <a:pt x="35" y="314"/>
                </a:lnTo>
                <a:lnTo>
                  <a:pt x="25" y="306"/>
                </a:lnTo>
                <a:lnTo>
                  <a:pt x="16" y="298"/>
                </a:lnTo>
                <a:lnTo>
                  <a:pt x="9" y="291"/>
                </a:lnTo>
                <a:lnTo>
                  <a:pt x="4" y="282"/>
                </a:lnTo>
                <a:lnTo>
                  <a:pt x="1" y="274"/>
                </a:lnTo>
                <a:lnTo>
                  <a:pt x="0" y="266"/>
                </a:lnTo>
                <a:lnTo>
                  <a:pt x="0" y="258"/>
                </a:lnTo>
                <a:lnTo>
                  <a:pt x="3" y="249"/>
                </a:lnTo>
                <a:lnTo>
                  <a:pt x="7" y="241"/>
                </a:lnTo>
                <a:lnTo>
                  <a:pt x="14" y="233"/>
                </a:lnTo>
                <a:lnTo>
                  <a:pt x="28" y="222"/>
                </a:lnTo>
                <a:lnTo>
                  <a:pt x="42" y="211"/>
                </a:lnTo>
                <a:lnTo>
                  <a:pt x="58" y="201"/>
                </a:lnTo>
                <a:lnTo>
                  <a:pt x="73" y="191"/>
                </a:lnTo>
                <a:lnTo>
                  <a:pt x="90" y="182"/>
                </a:lnTo>
                <a:lnTo>
                  <a:pt x="106" y="172"/>
                </a:lnTo>
                <a:lnTo>
                  <a:pt x="123" y="163"/>
                </a:lnTo>
                <a:lnTo>
                  <a:pt x="139" y="154"/>
                </a:lnTo>
                <a:lnTo>
                  <a:pt x="158" y="145"/>
                </a:lnTo>
                <a:lnTo>
                  <a:pt x="175" y="137"/>
                </a:lnTo>
                <a:lnTo>
                  <a:pt x="193" y="129"/>
                </a:lnTo>
                <a:lnTo>
                  <a:pt x="212" y="120"/>
                </a:lnTo>
                <a:lnTo>
                  <a:pt x="231" y="112"/>
                </a:lnTo>
                <a:lnTo>
                  <a:pt x="250" y="105"/>
                </a:lnTo>
                <a:lnTo>
                  <a:pt x="269" y="97"/>
                </a:lnTo>
                <a:lnTo>
                  <a:pt x="289" y="90"/>
                </a:lnTo>
                <a:lnTo>
                  <a:pt x="309" y="83"/>
                </a:lnTo>
                <a:lnTo>
                  <a:pt x="329" y="76"/>
                </a:lnTo>
                <a:lnTo>
                  <a:pt x="349" y="69"/>
                </a:lnTo>
                <a:lnTo>
                  <a:pt x="370" y="63"/>
                </a:lnTo>
                <a:lnTo>
                  <a:pt x="390" y="56"/>
                </a:lnTo>
                <a:lnTo>
                  <a:pt x="411" y="50"/>
                </a:lnTo>
                <a:lnTo>
                  <a:pt x="432" y="44"/>
                </a:lnTo>
                <a:lnTo>
                  <a:pt x="453" y="39"/>
                </a:lnTo>
                <a:lnTo>
                  <a:pt x="475" y="33"/>
                </a:lnTo>
                <a:lnTo>
                  <a:pt x="496" y="28"/>
                </a:lnTo>
                <a:lnTo>
                  <a:pt x="518" y="22"/>
                </a:lnTo>
                <a:lnTo>
                  <a:pt x="539" y="18"/>
                </a:lnTo>
                <a:lnTo>
                  <a:pt x="561" y="13"/>
                </a:lnTo>
                <a:lnTo>
                  <a:pt x="582" y="8"/>
                </a:lnTo>
                <a:lnTo>
                  <a:pt x="604" y="4"/>
                </a:lnTo>
                <a:lnTo>
                  <a:pt x="625" y="0"/>
                </a:lnTo>
              </a:path>
            </a:pathLst>
          </a:custGeom>
          <a:noFill/>
          <a:ln w="12700" cap="rnd" cmpd="sng">
            <a:solidFill>
              <a:srgbClr val="FFFFFF"/>
            </a:solidFill>
            <a:prstDash val="solid"/>
            <a:round/>
            <a:headEnd type="none" w="med" len="med"/>
            <a:tailEnd type="none" w="med" len="med"/>
          </a:ln>
        </p:spPr>
        <p:txBody>
          <a:bodyPr/>
          <a:lstStyle/>
          <a:p>
            <a:endParaRPr lang="en-GB"/>
          </a:p>
        </p:txBody>
      </p:sp>
      <p:sp>
        <p:nvSpPr>
          <p:cNvPr id="30727" name="Oval 7"/>
          <p:cNvSpPr>
            <a:spLocks noChangeArrowheads="1"/>
          </p:cNvSpPr>
          <p:nvPr/>
        </p:nvSpPr>
        <p:spPr bwMode="auto">
          <a:xfrm>
            <a:off x="6314157" y="3501777"/>
            <a:ext cx="231775" cy="231775"/>
          </a:xfrm>
          <a:prstGeom prst="ellipse">
            <a:avLst/>
          </a:prstGeom>
          <a:solidFill>
            <a:schemeClr val="bg1"/>
          </a:solidFill>
          <a:ln w="12700">
            <a:noFill/>
            <a:round/>
            <a:headEnd/>
            <a:tailEnd/>
          </a:ln>
        </p:spPr>
        <p:txBody>
          <a:bodyPr wrap="none" anchor="ctr"/>
          <a:lstStyle/>
          <a:p>
            <a:endParaRPr lang="en-GB"/>
          </a:p>
        </p:txBody>
      </p:sp>
      <p:sp useBgFill="1">
        <p:nvSpPr>
          <p:cNvPr id="227337" name="Oval 9"/>
          <p:cNvSpPr>
            <a:spLocks noChangeArrowheads="1"/>
          </p:cNvSpPr>
          <p:nvPr/>
        </p:nvSpPr>
        <p:spPr bwMode="auto">
          <a:xfrm>
            <a:off x="6098257" y="3409702"/>
            <a:ext cx="231775" cy="231775"/>
          </a:xfrm>
          <a:prstGeom prst="ellipse">
            <a:avLst/>
          </a:prstGeom>
          <a:ln w="12700">
            <a:noFill/>
            <a:round/>
            <a:headEnd/>
            <a:tailEnd/>
          </a:ln>
        </p:spPr>
        <p:txBody>
          <a:bodyPr wrap="none" anchor="ctr"/>
          <a:lstStyle/>
          <a:p>
            <a:endParaRPr lang="en-GB"/>
          </a:p>
        </p:txBody>
      </p:sp>
      <p:sp useBgFill="1">
        <p:nvSpPr>
          <p:cNvPr id="227344" name="Rectangle 16"/>
          <p:cNvSpPr>
            <a:spLocks noChangeArrowheads="1"/>
          </p:cNvSpPr>
          <p:nvPr/>
        </p:nvSpPr>
        <p:spPr bwMode="auto">
          <a:xfrm rot="-3269195">
            <a:off x="6144294" y="3312865"/>
            <a:ext cx="360363" cy="131762"/>
          </a:xfrm>
          <a:prstGeom prst="rect">
            <a:avLst/>
          </a:prstGeom>
          <a:ln w="0" algn="ctr">
            <a:noFill/>
            <a:miter lim="800000"/>
            <a:headEnd/>
            <a:tailEnd/>
          </a:ln>
        </p:spPr>
        <p:txBody>
          <a:bodyPr vert="eaVert" wrap="none" anchor="ctr"/>
          <a:lstStyle/>
          <a:p>
            <a:endParaRPr lang="en-GB"/>
          </a:p>
        </p:txBody>
      </p:sp>
      <p:grpSp>
        <p:nvGrpSpPr>
          <p:cNvPr id="3" name="Group 10"/>
          <p:cNvGrpSpPr>
            <a:grpSpLocks/>
          </p:cNvGrpSpPr>
          <p:nvPr/>
        </p:nvGrpSpPr>
        <p:grpSpPr bwMode="auto">
          <a:xfrm rot="329484">
            <a:off x="6169695" y="3362077"/>
            <a:ext cx="657225" cy="263525"/>
            <a:chOff x="4273" y="2608"/>
            <a:chExt cx="414" cy="166"/>
          </a:xfrm>
        </p:grpSpPr>
        <p:sp>
          <p:nvSpPr>
            <p:cNvPr id="30733" name="Line 11"/>
            <p:cNvSpPr>
              <a:spLocks noChangeShapeType="1"/>
            </p:cNvSpPr>
            <p:nvPr/>
          </p:nvSpPr>
          <p:spPr bwMode="auto">
            <a:xfrm flipH="1">
              <a:off x="4273" y="2685"/>
              <a:ext cx="78" cy="89"/>
            </a:xfrm>
            <a:prstGeom prst="line">
              <a:avLst/>
            </a:prstGeom>
            <a:noFill/>
            <a:ln w="25400">
              <a:solidFill>
                <a:srgbClr val="FFFF00"/>
              </a:solidFill>
              <a:round/>
              <a:headEnd/>
              <a:tailEnd/>
            </a:ln>
          </p:spPr>
          <p:txBody>
            <a:bodyPr wrap="none" anchor="ctr"/>
            <a:lstStyle/>
            <a:p>
              <a:endParaRPr lang="en-GB"/>
            </a:p>
          </p:txBody>
        </p:sp>
        <p:grpSp>
          <p:nvGrpSpPr>
            <p:cNvPr id="4" name="Group 12"/>
            <p:cNvGrpSpPr>
              <a:grpSpLocks/>
            </p:cNvGrpSpPr>
            <p:nvPr/>
          </p:nvGrpSpPr>
          <p:grpSpPr bwMode="auto">
            <a:xfrm>
              <a:off x="4349" y="2608"/>
              <a:ext cx="338" cy="148"/>
              <a:chOff x="4349" y="2608"/>
              <a:chExt cx="338" cy="148"/>
            </a:xfrm>
          </p:grpSpPr>
          <p:sp>
            <p:nvSpPr>
              <p:cNvPr id="30735" name="Arc 13"/>
              <p:cNvSpPr>
                <a:spLocks/>
              </p:cNvSpPr>
              <p:nvPr/>
            </p:nvSpPr>
            <p:spPr bwMode="auto">
              <a:xfrm rot="6420000">
                <a:off x="4337" y="2620"/>
                <a:ext cx="146" cy="122"/>
              </a:xfrm>
              <a:custGeom>
                <a:avLst/>
                <a:gdLst>
                  <a:gd name="T0" fmla="*/ 0 w 21600"/>
                  <a:gd name="T1" fmla="*/ 0 h 24666"/>
                  <a:gd name="T2" fmla="*/ 0 w 21600"/>
                  <a:gd name="T3" fmla="*/ 0 h 24666"/>
                  <a:gd name="T4" fmla="*/ 0 w 21600"/>
                  <a:gd name="T5" fmla="*/ 0 h 24666"/>
                  <a:gd name="T6" fmla="*/ 0 60000 65536"/>
                  <a:gd name="T7" fmla="*/ 0 60000 65536"/>
                  <a:gd name="T8" fmla="*/ 0 60000 65536"/>
                  <a:gd name="T9" fmla="*/ 0 w 21600"/>
                  <a:gd name="T10" fmla="*/ 0 h 24666"/>
                  <a:gd name="T11" fmla="*/ 21600 w 21600"/>
                  <a:gd name="T12" fmla="*/ 24666 h 24666"/>
                </a:gdLst>
                <a:ahLst/>
                <a:cxnLst>
                  <a:cxn ang="T6">
                    <a:pos x="T0" y="T1"/>
                  </a:cxn>
                  <a:cxn ang="T7">
                    <a:pos x="T2" y="T3"/>
                  </a:cxn>
                  <a:cxn ang="T8">
                    <a:pos x="T4" y="T5"/>
                  </a:cxn>
                </a:cxnLst>
                <a:rect l="T9" t="T10" r="T11" b="T12"/>
                <a:pathLst>
                  <a:path w="21600" h="24666" fill="none" extrusionOk="0">
                    <a:moveTo>
                      <a:pt x="13105" y="24665"/>
                    </a:moveTo>
                    <a:cubicBezTo>
                      <a:pt x="5155" y="21265"/>
                      <a:pt x="0" y="13452"/>
                      <a:pt x="0" y="4806"/>
                    </a:cubicBezTo>
                    <a:cubicBezTo>
                      <a:pt x="-1" y="3188"/>
                      <a:pt x="181" y="1576"/>
                      <a:pt x="541" y="0"/>
                    </a:cubicBezTo>
                  </a:path>
                  <a:path w="21600" h="24666" stroke="0" extrusionOk="0">
                    <a:moveTo>
                      <a:pt x="13105" y="24665"/>
                    </a:moveTo>
                    <a:cubicBezTo>
                      <a:pt x="5155" y="21265"/>
                      <a:pt x="0" y="13452"/>
                      <a:pt x="0" y="4806"/>
                    </a:cubicBezTo>
                    <a:cubicBezTo>
                      <a:pt x="-1" y="3188"/>
                      <a:pt x="181" y="1576"/>
                      <a:pt x="541" y="0"/>
                    </a:cubicBezTo>
                    <a:lnTo>
                      <a:pt x="21600" y="4806"/>
                    </a:lnTo>
                    <a:close/>
                  </a:path>
                </a:pathLst>
              </a:custGeom>
              <a:noFill/>
              <a:ln w="25400" cap="rnd">
                <a:solidFill>
                  <a:srgbClr val="FFFF00"/>
                </a:solidFill>
                <a:round/>
                <a:headEnd/>
                <a:tailEnd/>
              </a:ln>
            </p:spPr>
            <p:txBody>
              <a:bodyPr wrap="none" anchor="ctr"/>
              <a:lstStyle/>
              <a:p>
                <a:endParaRPr lang="en-GB"/>
              </a:p>
            </p:txBody>
          </p:sp>
          <p:sp>
            <p:nvSpPr>
              <p:cNvPr id="30736" name="Line 14"/>
              <p:cNvSpPr>
                <a:spLocks noChangeShapeType="1"/>
              </p:cNvSpPr>
              <p:nvPr/>
            </p:nvSpPr>
            <p:spPr bwMode="auto">
              <a:xfrm flipH="1" flipV="1">
                <a:off x="4470" y="2625"/>
                <a:ext cx="114" cy="68"/>
              </a:xfrm>
              <a:prstGeom prst="line">
                <a:avLst/>
              </a:prstGeom>
              <a:noFill/>
              <a:ln w="25400">
                <a:solidFill>
                  <a:srgbClr val="FFFF00"/>
                </a:solidFill>
                <a:round/>
                <a:headEnd/>
                <a:tailEnd/>
              </a:ln>
            </p:spPr>
            <p:txBody>
              <a:bodyPr wrap="none" anchor="ctr"/>
              <a:lstStyle/>
              <a:p>
                <a:endParaRPr lang="en-GB"/>
              </a:p>
            </p:txBody>
          </p:sp>
          <p:sp>
            <p:nvSpPr>
              <p:cNvPr id="30737" name="Freeform 15"/>
              <p:cNvSpPr>
                <a:spLocks/>
              </p:cNvSpPr>
              <p:nvPr/>
            </p:nvSpPr>
            <p:spPr bwMode="auto">
              <a:xfrm>
                <a:off x="4567" y="2670"/>
                <a:ext cx="120" cy="86"/>
              </a:xfrm>
              <a:custGeom>
                <a:avLst/>
                <a:gdLst>
                  <a:gd name="T0" fmla="*/ 19 w 120"/>
                  <a:gd name="T1" fmla="*/ 0 h 86"/>
                  <a:gd name="T2" fmla="*/ 0 w 120"/>
                  <a:gd name="T3" fmla="*/ 35 h 86"/>
                  <a:gd name="T4" fmla="*/ 119 w 120"/>
                  <a:gd name="T5" fmla="*/ 85 h 86"/>
                  <a:gd name="T6" fmla="*/ 19 w 120"/>
                  <a:gd name="T7" fmla="*/ 0 h 86"/>
                  <a:gd name="T8" fmla="*/ 0 60000 65536"/>
                  <a:gd name="T9" fmla="*/ 0 60000 65536"/>
                  <a:gd name="T10" fmla="*/ 0 60000 65536"/>
                  <a:gd name="T11" fmla="*/ 0 60000 65536"/>
                  <a:gd name="T12" fmla="*/ 0 w 120"/>
                  <a:gd name="T13" fmla="*/ 0 h 86"/>
                  <a:gd name="T14" fmla="*/ 120 w 120"/>
                  <a:gd name="T15" fmla="*/ 86 h 86"/>
                </a:gdLst>
                <a:ahLst/>
                <a:cxnLst>
                  <a:cxn ang="T8">
                    <a:pos x="T0" y="T1"/>
                  </a:cxn>
                  <a:cxn ang="T9">
                    <a:pos x="T2" y="T3"/>
                  </a:cxn>
                  <a:cxn ang="T10">
                    <a:pos x="T4" y="T5"/>
                  </a:cxn>
                  <a:cxn ang="T11">
                    <a:pos x="T6" y="T7"/>
                  </a:cxn>
                </a:cxnLst>
                <a:rect l="T12" t="T13" r="T14" b="T15"/>
                <a:pathLst>
                  <a:path w="120" h="86">
                    <a:moveTo>
                      <a:pt x="19" y="0"/>
                    </a:moveTo>
                    <a:lnTo>
                      <a:pt x="0" y="35"/>
                    </a:lnTo>
                    <a:lnTo>
                      <a:pt x="119" y="85"/>
                    </a:lnTo>
                    <a:lnTo>
                      <a:pt x="19" y="0"/>
                    </a:lnTo>
                  </a:path>
                </a:pathLst>
              </a:custGeom>
              <a:solidFill>
                <a:srgbClr val="FFFF00"/>
              </a:solidFill>
              <a:ln w="12700" cap="rnd" cmpd="sng">
                <a:solidFill>
                  <a:srgbClr val="FFFF00"/>
                </a:solidFill>
                <a:prstDash val="solid"/>
                <a:round/>
                <a:headEnd type="none" w="med" len="med"/>
                <a:tailEnd type="none" w="med" len="med"/>
              </a:ln>
            </p:spPr>
            <p:txBody>
              <a:bodyPr/>
              <a:lstStyle/>
              <a:p>
                <a:endParaRPr lang="en-GB"/>
              </a:p>
            </p:txBody>
          </p:sp>
        </p:grpSp>
      </p:grpSp>
      <p:sp>
        <p:nvSpPr>
          <p:cNvPr id="30731" name="Rectangle 17"/>
          <p:cNvSpPr>
            <a:spLocks noChangeArrowheads="1"/>
          </p:cNvSpPr>
          <p:nvPr/>
        </p:nvSpPr>
        <p:spPr bwMode="auto">
          <a:xfrm>
            <a:off x="0" y="1340768"/>
            <a:ext cx="9144000" cy="520655"/>
          </a:xfrm>
          <a:prstGeom prst="rect">
            <a:avLst/>
          </a:prstGeom>
          <a:noFill/>
          <a:ln w="12700">
            <a:noFill/>
            <a:miter lim="800000"/>
            <a:headEnd/>
            <a:tailEnd/>
          </a:ln>
        </p:spPr>
        <p:txBody>
          <a:bodyPr wrap="square" lIns="90488" tIns="44450" rIns="90488" bIns="44450">
            <a:spAutoFit/>
          </a:bodyPr>
          <a:lstStyle/>
          <a:p>
            <a:pPr algn="ctr" eaLnBrk="0" hangingPunct="0"/>
            <a:r>
              <a:rPr lang="en-GB" sz="2800" b="1" dirty="0" smtClean="0">
                <a:solidFill>
                  <a:srgbClr val="FFFF00"/>
                </a:solidFill>
              </a:rPr>
              <a:t>4. Blown flap</a:t>
            </a:r>
            <a:endParaRPr lang="en-GB" sz="2800" b="1" dirty="0">
              <a:solidFill>
                <a:srgbClr val="FFFF00"/>
              </a:solidFill>
            </a:endParaRPr>
          </a:p>
        </p:txBody>
      </p:sp>
      <p:sp>
        <p:nvSpPr>
          <p:cNvPr id="227346" name="Rectangle 18"/>
          <p:cNvSpPr>
            <a:spLocks noChangeArrowheads="1"/>
          </p:cNvSpPr>
          <p:nvPr/>
        </p:nvSpPr>
        <p:spPr bwMode="auto">
          <a:xfrm>
            <a:off x="0" y="4797152"/>
            <a:ext cx="9143999" cy="520655"/>
          </a:xfrm>
          <a:prstGeom prst="rect">
            <a:avLst/>
          </a:prstGeom>
          <a:noFill/>
          <a:ln w="12700">
            <a:noFill/>
            <a:miter lim="800000"/>
            <a:headEnd/>
            <a:tailEnd/>
          </a:ln>
        </p:spPr>
        <p:txBody>
          <a:bodyPr wrap="square" lIns="90488" tIns="44450" rIns="90488" bIns="44450">
            <a:spAutoFit/>
          </a:bodyPr>
          <a:lstStyle/>
          <a:p>
            <a:pPr algn="ctr" eaLnBrk="0" hangingPunct="0">
              <a:spcBef>
                <a:spcPct val="50000"/>
              </a:spcBef>
            </a:pPr>
            <a:r>
              <a:rPr lang="en-GB" sz="2800" b="1" dirty="0">
                <a:solidFill>
                  <a:srgbClr val="FFFF00"/>
                </a:solidFill>
              </a:rPr>
              <a:t>80% </a:t>
            </a:r>
            <a:r>
              <a:rPr lang="en-GB" sz="2800" b="1" dirty="0" smtClean="0">
                <a:solidFill>
                  <a:srgbClr val="FFFF00"/>
                </a:solidFill>
              </a:rPr>
              <a:t>increase </a:t>
            </a:r>
            <a:r>
              <a:rPr lang="en-GB" sz="2800" b="1" dirty="0">
                <a:solidFill>
                  <a:srgbClr val="FFFF00"/>
                </a:solidFill>
              </a:rPr>
              <a:t>C</a:t>
            </a:r>
            <a:r>
              <a:rPr lang="en-GB" sz="2800" b="1" baseline="-25000" dirty="0">
                <a:solidFill>
                  <a:srgbClr val="FFFF00"/>
                </a:solidFill>
              </a:rPr>
              <a:t>LMAX </a:t>
            </a:r>
            <a:r>
              <a:rPr lang="en-GB" sz="2800" b="1" dirty="0">
                <a:solidFill>
                  <a:srgbClr val="FFFF00"/>
                </a:solidFill>
              </a:rPr>
              <a:t>   Critical </a:t>
            </a:r>
            <a:r>
              <a:rPr lang="en-GB" sz="2800" b="1" dirty="0" smtClean="0">
                <a:solidFill>
                  <a:srgbClr val="FFFF00"/>
                </a:solidFill>
              </a:rPr>
              <a:t>angle </a:t>
            </a:r>
            <a:r>
              <a:rPr lang="en-GB" sz="2800" b="1" dirty="0">
                <a:solidFill>
                  <a:srgbClr val="FFFF00"/>
                </a:solidFill>
              </a:rPr>
              <a:t>16</a:t>
            </a:r>
            <a:r>
              <a:rPr lang="en-GB" sz="2800" b="1" baseline="30000" dirty="0">
                <a:solidFill>
                  <a:srgbClr val="FFFF00"/>
                </a:solidFill>
              </a:rPr>
              <a:t>o</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1800000">
                                      <p:cBhvr>
                                        <p:cTn id="6" dur="2000" fill="hold"/>
                                        <p:tgtEl>
                                          <p:spTgt spid="2"/>
                                        </p:tgtEl>
                                        <p:attrNameLst>
                                          <p:attrName>r</p:attrName>
                                        </p:attrNameLst>
                                      </p:cBhvr>
                                    </p:animRot>
                                  </p:childTnLst>
                                </p:cTn>
                              </p:par>
                              <p:par>
                                <p:cTn id="7" presetID="10" presetClass="entr" presetSubtype="0" fill="hold" grpId="0" nodeType="withEffect">
                                  <p:stCondLst>
                                    <p:cond delay="0"/>
                                  </p:stCondLst>
                                  <p:childTnLst>
                                    <p:set>
                                      <p:cBhvr>
                                        <p:cTn id="8" dur="1" fill="hold">
                                          <p:stCondLst>
                                            <p:cond delay="0"/>
                                          </p:stCondLst>
                                        </p:cTn>
                                        <p:tgtEl>
                                          <p:spTgt spid="227337"/>
                                        </p:tgtEl>
                                        <p:attrNameLst>
                                          <p:attrName>style.visibility</p:attrName>
                                        </p:attrNameLst>
                                      </p:cBhvr>
                                      <p:to>
                                        <p:strVal val="visible"/>
                                      </p:to>
                                    </p:set>
                                    <p:animEffect transition="in" filter="fade">
                                      <p:cBhvr>
                                        <p:cTn id="9" dur="2000"/>
                                        <p:tgtEl>
                                          <p:spTgt spid="227337"/>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227344"/>
                                        </p:tgtEl>
                                        <p:attrNameLst>
                                          <p:attrName>style.visibility</p:attrName>
                                        </p:attrNameLst>
                                      </p:cBhvr>
                                      <p:to>
                                        <p:strVal val="visible"/>
                                      </p:to>
                                    </p:set>
                                    <p:animEffect transition="in" filter="fade">
                                      <p:cBhvr>
                                        <p:cTn id="12" dur="2000"/>
                                        <p:tgtEl>
                                          <p:spTgt spid="227344"/>
                                        </p:tgtEl>
                                      </p:cBhvr>
                                    </p:animEffect>
                                  </p:childTnLst>
                                </p:cTn>
                              </p:par>
                            </p:childTnLst>
                          </p:cTn>
                        </p:par>
                        <p:par>
                          <p:cTn id="13" fill="hold">
                            <p:stCondLst>
                              <p:cond delay="2000"/>
                            </p:stCondLst>
                            <p:childTnLst>
                              <p:par>
                                <p:cTn id="14" presetID="22" presetClass="entr" presetSubtype="8"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ipe(left)">
                                      <p:cBhvr>
                                        <p:cTn id="16" dur="2000"/>
                                        <p:tgtEl>
                                          <p:spTgt spid="3"/>
                                        </p:tgtEl>
                                      </p:cBhvr>
                                    </p:animEffect>
                                  </p:childTnLst>
                                </p:cTn>
                              </p:par>
                            </p:childTnLst>
                          </p:cTn>
                        </p:par>
                        <p:par>
                          <p:cTn id="17" fill="hold">
                            <p:stCondLst>
                              <p:cond delay="4000"/>
                            </p:stCondLst>
                            <p:childTnLst>
                              <p:par>
                                <p:cTn id="18" presetID="8" presetClass="emph" presetSubtype="0" fill="hold" nodeType="afterEffect">
                                  <p:stCondLst>
                                    <p:cond delay="500"/>
                                  </p:stCondLst>
                                  <p:childTnLst>
                                    <p:animRot by="-1800000">
                                      <p:cBhvr>
                                        <p:cTn id="19" dur="2000" fill="hold"/>
                                        <p:tgtEl>
                                          <p:spTgt spid="2"/>
                                        </p:tgtEl>
                                        <p:attrNameLst>
                                          <p:attrName>r</p:attrName>
                                        </p:attrNameLst>
                                      </p:cBhvr>
                                    </p:animRot>
                                  </p:childTnLst>
                                </p:cTn>
                              </p:par>
                              <p:par>
                                <p:cTn id="20" presetID="10" presetClass="exit" presetSubtype="0" fill="hold" nodeType="withEffect">
                                  <p:stCondLst>
                                    <p:cond delay="500"/>
                                  </p:stCondLst>
                                  <p:childTnLst>
                                    <p:animEffect transition="out" filter="fade">
                                      <p:cBhvr>
                                        <p:cTn id="21" dur="2000"/>
                                        <p:tgtEl>
                                          <p:spTgt spid="3"/>
                                        </p:tgtEl>
                                      </p:cBhvr>
                                    </p:animEffect>
                                    <p:set>
                                      <p:cBhvr>
                                        <p:cTn id="22" dur="1" fill="hold">
                                          <p:stCondLst>
                                            <p:cond delay="1999"/>
                                          </p:stCondLst>
                                        </p:cTn>
                                        <p:tgtEl>
                                          <p:spTgt spid="3"/>
                                        </p:tgtEl>
                                        <p:attrNameLst>
                                          <p:attrName>style.visibility</p:attrName>
                                        </p:attrNameLst>
                                      </p:cBhvr>
                                      <p:to>
                                        <p:strVal val="hidden"/>
                                      </p:to>
                                    </p:set>
                                  </p:childTnLst>
                                </p:cTn>
                              </p:par>
                              <p:par>
                                <p:cTn id="23" presetID="10" presetClass="exit" presetSubtype="0" fill="hold" grpId="1" nodeType="withEffect">
                                  <p:stCondLst>
                                    <p:cond delay="500"/>
                                  </p:stCondLst>
                                  <p:childTnLst>
                                    <p:animEffect transition="out" filter="fade">
                                      <p:cBhvr>
                                        <p:cTn id="24" dur="2000"/>
                                        <p:tgtEl>
                                          <p:spTgt spid="227337"/>
                                        </p:tgtEl>
                                      </p:cBhvr>
                                    </p:animEffect>
                                    <p:set>
                                      <p:cBhvr>
                                        <p:cTn id="25" dur="1" fill="hold">
                                          <p:stCondLst>
                                            <p:cond delay="1999"/>
                                          </p:stCondLst>
                                        </p:cTn>
                                        <p:tgtEl>
                                          <p:spTgt spid="227337"/>
                                        </p:tgtEl>
                                        <p:attrNameLst>
                                          <p:attrName>style.visibility</p:attrName>
                                        </p:attrNameLst>
                                      </p:cBhvr>
                                      <p:to>
                                        <p:strVal val="hidden"/>
                                      </p:to>
                                    </p:set>
                                  </p:childTnLst>
                                </p:cTn>
                              </p:par>
                              <p:par>
                                <p:cTn id="26" presetID="10" presetClass="exit" presetSubtype="0" fill="hold" grpId="1" nodeType="withEffect">
                                  <p:stCondLst>
                                    <p:cond delay="500"/>
                                  </p:stCondLst>
                                  <p:childTnLst>
                                    <p:animEffect transition="out" filter="fade">
                                      <p:cBhvr>
                                        <p:cTn id="27" dur="2000"/>
                                        <p:tgtEl>
                                          <p:spTgt spid="227344"/>
                                        </p:tgtEl>
                                      </p:cBhvr>
                                    </p:animEffect>
                                    <p:set>
                                      <p:cBhvr>
                                        <p:cTn id="28" dur="1" fill="hold">
                                          <p:stCondLst>
                                            <p:cond delay="1999"/>
                                          </p:stCondLst>
                                        </p:cTn>
                                        <p:tgtEl>
                                          <p:spTgt spid="227344"/>
                                        </p:tgtEl>
                                        <p:attrNameLst>
                                          <p:attrName>style.visibility</p:attrName>
                                        </p:attrNameLst>
                                      </p:cBhvr>
                                      <p:to>
                                        <p:strVal val="hidden"/>
                                      </p:to>
                                    </p:set>
                                  </p:childTnLst>
                                </p:cTn>
                              </p:par>
                            </p:childTnLst>
                          </p:cTn>
                        </p:par>
                        <p:par>
                          <p:cTn id="29" fill="hold">
                            <p:stCondLst>
                              <p:cond delay="6500"/>
                            </p:stCondLst>
                            <p:childTnLst>
                              <p:par>
                                <p:cTn id="30" presetID="8" presetClass="emph" presetSubtype="0" fill="hold" nodeType="afterEffect">
                                  <p:stCondLst>
                                    <p:cond delay="500"/>
                                  </p:stCondLst>
                                  <p:childTnLst>
                                    <p:animRot by="1800000">
                                      <p:cBhvr>
                                        <p:cTn id="31" dur="2000" fill="hold"/>
                                        <p:tgtEl>
                                          <p:spTgt spid="2"/>
                                        </p:tgtEl>
                                        <p:attrNameLst>
                                          <p:attrName>r</p:attrName>
                                        </p:attrNameLst>
                                      </p:cBhvr>
                                    </p:animRot>
                                  </p:childTnLst>
                                </p:cTn>
                              </p:par>
                              <p:par>
                                <p:cTn id="32" presetID="10" presetClass="entr" presetSubtype="0" fill="hold" grpId="2" nodeType="withEffect">
                                  <p:stCondLst>
                                    <p:cond delay="500"/>
                                  </p:stCondLst>
                                  <p:childTnLst>
                                    <p:set>
                                      <p:cBhvr>
                                        <p:cTn id="33" dur="1" fill="hold">
                                          <p:stCondLst>
                                            <p:cond delay="0"/>
                                          </p:stCondLst>
                                        </p:cTn>
                                        <p:tgtEl>
                                          <p:spTgt spid="227337"/>
                                        </p:tgtEl>
                                        <p:attrNameLst>
                                          <p:attrName>style.visibility</p:attrName>
                                        </p:attrNameLst>
                                      </p:cBhvr>
                                      <p:to>
                                        <p:strVal val="visible"/>
                                      </p:to>
                                    </p:set>
                                    <p:animEffect transition="in" filter="fade">
                                      <p:cBhvr>
                                        <p:cTn id="34" dur="2000"/>
                                        <p:tgtEl>
                                          <p:spTgt spid="227337"/>
                                        </p:tgtEl>
                                      </p:cBhvr>
                                    </p:animEffect>
                                  </p:childTnLst>
                                </p:cTn>
                              </p:par>
                              <p:par>
                                <p:cTn id="35" presetID="10" presetClass="entr" presetSubtype="0" fill="hold" grpId="2" nodeType="withEffect">
                                  <p:stCondLst>
                                    <p:cond delay="500"/>
                                  </p:stCondLst>
                                  <p:childTnLst>
                                    <p:set>
                                      <p:cBhvr>
                                        <p:cTn id="36" dur="1" fill="hold">
                                          <p:stCondLst>
                                            <p:cond delay="0"/>
                                          </p:stCondLst>
                                        </p:cTn>
                                        <p:tgtEl>
                                          <p:spTgt spid="227344"/>
                                        </p:tgtEl>
                                        <p:attrNameLst>
                                          <p:attrName>style.visibility</p:attrName>
                                        </p:attrNameLst>
                                      </p:cBhvr>
                                      <p:to>
                                        <p:strVal val="visible"/>
                                      </p:to>
                                    </p:set>
                                    <p:animEffect transition="in" filter="fade">
                                      <p:cBhvr>
                                        <p:cTn id="37" dur="2000"/>
                                        <p:tgtEl>
                                          <p:spTgt spid="227344"/>
                                        </p:tgtEl>
                                      </p:cBhvr>
                                    </p:animEffect>
                                  </p:childTnLst>
                                </p:cTn>
                              </p:par>
                            </p:childTnLst>
                          </p:cTn>
                        </p:par>
                        <p:par>
                          <p:cTn id="38" fill="hold">
                            <p:stCondLst>
                              <p:cond delay="9000"/>
                            </p:stCondLst>
                            <p:childTnLst>
                              <p:par>
                                <p:cTn id="39" presetID="22" presetClass="entr" presetSubtype="8" fill="hold" nodeType="afterEffect">
                                  <p:stCondLst>
                                    <p:cond delay="500"/>
                                  </p:stCondLst>
                                  <p:childTnLst>
                                    <p:set>
                                      <p:cBhvr>
                                        <p:cTn id="40" dur="1" fill="hold">
                                          <p:stCondLst>
                                            <p:cond delay="0"/>
                                          </p:stCondLst>
                                        </p:cTn>
                                        <p:tgtEl>
                                          <p:spTgt spid="3"/>
                                        </p:tgtEl>
                                        <p:attrNameLst>
                                          <p:attrName>style.visibility</p:attrName>
                                        </p:attrNameLst>
                                      </p:cBhvr>
                                      <p:to>
                                        <p:strVal val="visible"/>
                                      </p:to>
                                    </p:set>
                                    <p:animEffect transition="in" filter="wipe(left)">
                                      <p:cBhvr>
                                        <p:cTn id="41" dur="2000"/>
                                        <p:tgtEl>
                                          <p:spTgt spid="3"/>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227346"/>
                                        </p:tgtEl>
                                        <p:attrNameLst>
                                          <p:attrName>style.visibility</p:attrName>
                                        </p:attrNameLst>
                                      </p:cBhvr>
                                      <p:to>
                                        <p:strVal val="visible"/>
                                      </p:to>
                                    </p:set>
                                    <p:animEffect transition="in" filter="fade">
                                      <p:cBhvr>
                                        <p:cTn id="46" dur="1000"/>
                                        <p:tgtEl>
                                          <p:spTgt spid="2273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337" grpId="0" animBg="1"/>
      <p:bldP spid="227337" grpId="1" animBg="1"/>
      <p:bldP spid="227337" grpId="2" animBg="1"/>
      <p:bldP spid="227344" grpId="0" animBg="1"/>
      <p:bldP spid="227344" grpId="1" animBg="1"/>
      <p:bldP spid="227344" grpId="2" animBg="1"/>
      <p:bldP spid="22734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Freeform 3"/>
          <p:cNvSpPr>
            <a:spLocks/>
          </p:cNvSpPr>
          <p:nvPr/>
        </p:nvSpPr>
        <p:spPr bwMode="auto">
          <a:xfrm>
            <a:off x="539552" y="3068960"/>
            <a:ext cx="7637462" cy="487362"/>
          </a:xfrm>
          <a:custGeom>
            <a:avLst/>
            <a:gdLst>
              <a:gd name="T0" fmla="*/ 2147483647 w 4811"/>
              <a:gd name="T1" fmla="*/ 2147483647 h 307"/>
              <a:gd name="T2" fmla="*/ 2147483647 w 4811"/>
              <a:gd name="T3" fmla="*/ 2147483647 h 307"/>
              <a:gd name="T4" fmla="*/ 2147483647 w 4811"/>
              <a:gd name="T5" fmla="*/ 2147483647 h 307"/>
              <a:gd name="T6" fmla="*/ 2147483647 w 4811"/>
              <a:gd name="T7" fmla="*/ 2147483647 h 307"/>
              <a:gd name="T8" fmla="*/ 2147483647 w 4811"/>
              <a:gd name="T9" fmla="*/ 2147483647 h 307"/>
              <a:gd name="T10" fmla="*/ 2147483647 w 4811"/>
              <a:gd name="T11" fmla="*/ 0 h 307"/>
              <a:gd name="T12" fmla="*/ 2147483647 w 4811"/>
              <a:gd name="T13" fmla="*/ 2147483647 h 307"/>
              <a:gd name="T14" fmla="*/ 2147483647 w 4811"/>
              <a:gd name="T15" fmla="*/ 2147483647 h 307"/>
              <a:gd name="T16" fmla="*/ 2147483647 w 4811"/>
              <a:gd name="T17" fmla="*/ 2147483647 h 307"/>
              <a:gd name="T18" fmla="*/ 2147483647 w 4811"/>
              <a:gd name="T19" fmla="*/ 2147483647 h 307"/>
              <a:gd name="T20" fmla="*/ 2147483647 w 4811"/>
              <a:gd name="T21" fmla="*/ 2147483647 h 307"/>
              <a:gd name="T22" fmla="*/ 2147483647 w 4811"/>
              <a:gd name="T23" fmla="*/ 2147483647 h 307"/>
              <a:gd name="T24" fmla="*/ 2147483647 w 4811"/>
              <a:gd name="T25" fmla="*/ 2147483647 h 307"/>
              <a:gd name="T26" fmla="*/ 2147483647 w 4811"/>
              <a:gd name="T27" fmla="*/ 2147483647 h 307"/>
              <a:gd name="T28" fmla="*/ 2147483647 w 4811"/>
              <a:gd name="T29" fmla="*/ 2147483647 h 307"/>
              <a:gd name="T30" fmla="*/ 2147483647 w 4811"/>
              <a:gd name="T31" fmla="*/ 2147483647 h 307"/>
              <a:gd name="T32" fmla="*/ 2147483647 w 4811"/>
              <a:gd name="T33" fmla="*/ 2147483647 h 307"/>
              <a:gd name="T34" fmla="*/ 2147483647 w 4811"/>
              <a:gd name="T35" fmla="*/ 2147483647 h 307"/>
              <a:gd name="T36" fmla="*/ 2147483647 w 4811"/>
              <a:gd name="T37" fmla="*/ 2147483647 h 307"/>
              <a:gd name="T38" fmla="*/ 2147483647 w 4811"/>
              <a:gd name="T39" fmla="*/ 2147483647 h 307"/>
              <a:gd name="T40" fmla="*/ 2147483647 w 4811"/>
              <a:gd name="T41" fmla="*/ 2147483647 h 307"/>
              <a:gd name="T42" fmla="*/ 2147483647 w 4811"/>
              <a:gd name="T43" fmla="*/ 2147483647 h 307"/>
              <a:gd name="T44" fmla="*/ 2147483647 w 4811"/>
              <a:gd name="T45" fmla="*/ 2147483647 h 307"/>
              <a:gd name="T46" fmla="*/ 2147483647 w 4811"/>
              <a:gd name="T47" fmla="*/ 2147483647 h 307"/>
              <a:gd name="T48" fmla="*/ 2147483647 w 4811"/>
              <a:gd name="T49" fmla="*/ 2147483647 h 307"/>
              <a:gd name="T50" fmla="*/ 2147483647 w 4811"/>
              <a:gd name="T51" fmla="*/ 2147483647 h 307"/>
              <a:gd name="T52" fmla="*/ 2147483647 w 4811"/>
              <a:gd name="T53" fmla="*/ 2147483647 h 307"/>
              <a:gd name="T54" fmla="*/ 2147483647 w 4811"/>
              <a:gd name="T55" fmla="*/ 2147483647 h 307"/>
              <a:gd name="T56" fmla="*/ 2147483647 w 4811"/>
              <a:gd name="T57" fmla="*/ 2147483647 h 307"/>
              <a:gd name="T58" fmla="*/ 2147483647 w 4811"/>
              <a:gd name="T59" fmla="*/ 2147483647 h 307"/>
              <a:gd name="T60" fmla="*/ 2147483647 w 4811"/>
              <a:gd name="T61" fmla="*/ 2147483647 h 307"/>
              <a:gd name="T62" fmla="*/ 2147483647 w 4811"/>
              <a:gd name="T63" fmla="*/ 2147483647 h 30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811"/>
              <a:gd name="T97" fmla="*/ 0 h 307"/>
              <a:gd name="T98" fmla="*/ 4811 w 4811"/>
              <a:gd name="T99" fmla="*/ 307 h 30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811" h="307">
                <a:moveTo>
                  <a:pt x="0" y="210"/>
                </a:moveTo>
                <a:lnTo>
                  <a:pt x="56" y="169"/>
                </a:lnTo>
                <a:lnTo>
                  <a:pt x="128" y="134"/>
                </a:lnTo>
                <a:lnTo>
                  <a:pt x="215" y="103"/>
                </a:lnTo>
                <a:lnTo>
                  <a:pt x="318" y="77"/>
                </a:lnTo>
                <a:lnTo>
                  <a:pt x="433" y="55"/>
                </a:lnTo>
                <a:lnTo>
                  <a:pt x="561" y="36"/>
                </a:lnTo>
                <a:lnTo>
                  <a:pt x="701" y="22"/>
                </a:lnTo>
                <a:lnTo>
                  <a:pt x="851" y="12"/>
                </a:lnTo>
                <a:lnTo>
                  <a:pt x="1010" y="5"/>
                </a:lnTo>
                <a:lnTo>
                  <a:pt x="1176" y="1"/>
                </a:lnTo>
                <a:lnTo>
                  <a:pt x="1351" y="0"/>
                </a:lnTo>
                <a:lnTo>
                  <a:pt x="1532" y="1"/>
                </a:lnTo>
                <a:lnTo>
                  <a:pt x="1717" y="6"/>
                </a:lnTo>
                <a:lnTo>
                  <a:pt x="1907" y="12"/>
                </a:lnTo>
                <a:lnTo>
                  <a:pt x="2099" y="21"/>
                </a:lnTo>
                <a:lnTo>
                  <a:pt x="2293" y="31"/>
                </a:lnTo>
                <a:lnTo>
                  <a:pt x="2488" y="44"/>
                </a:lnTo>
                <a:lnTo>
                  <a:pt x="2684" y="57"/>
                </a:lnTo>
                <a:lnTo>
                  <a:pt x="2877" y="72"/>
                </a:lnTo>
                <a:lnTo>
                  <a:pt x="3069" y="87"/>
                </a:lnTo>
                <a:lnTo>
                  <a:pt x="3258" y="103"/>
                </a:lnTo>
                <a:lnTo>
                  <a:pt x="3441" y="121"/>
                </a:lnTo>
                <a:lnTo>
                  <a:pt x="3619" y="138"/>
                </a:lnTo>
                <a:lnTo>
                  <a:pt x="3791" y="154"/>
                </a:lnTo>
                <a:lnTo>
                  <a:pt x="3957" y="172"/>
                </a:lnTo>
                <a:lnTo>
                  <a:pt x="4113" y="188"/>
                </a:lnTo>
                <a:lnTo>
                  <a:pt x="4259" y="204"/>
                </a:lnTo>
                <a:lnTo>
                  <a:pt x="4395" y="219"/>
                </a:lnTo>
                <a:lnTo>
                  <a:pt x="4518" y="234"/>
                </a:lnTo>
                <a:lnTo>
                  <a:pt x="4630" y="246"/>
                </a:lnTo>
                <a:lnTo>
                  <a:pt x="4727" y="257"/>
                </a:lnTo>
                <a:lnTo>
                  <a:pt x="4810" y="267"/>
                </a:lnTo>
                <a:lnTo>
                  <a:pt x="4641" y="272"/>
                </a:lnTo>
                <a:lnTo>
                  <a:pt x="4464" y="279"/>
                </a:lnTo>
                <a:lnTo>
                  <a:pt x="4281" y="282"/>
                </a:lnTo>
                <a:lnTo>
                  <a:pt x="4095" y="287"/>
                </a:lnTo>
                <a:lnTo>
                  <a:pt x="3904" y="291"/>
                </a:lnTo>
                <a:lnTo>
                  <a:pt x="3709" y="295"/>
                </a:lnTo>
                <a:lnTo>
                  <a:pt x="3512" y="297"/>
                </a:lnTo>
                <a:lnTo>
                  <a:pt x="3313" y="300"/>
                </a:lnTo>
                <a:lnTo>
                  <a:pt x="3113" y="302"/>
                </a:lnTo>
                <a:lnTo>
                  <a:pt x="2912" y="304"/>
                </a:lnTo>
                <a:lnTo>
                  <a:pt x="2712" y="305"/>
                </a:lnTo>
                <a:lnTo>
                  <a:pt x="2513" y="305"/>
                </a:lnTo>
                <a:lnTo>
                  <a:pt x="2316" y="306"/>
                </a:lnTo>
                <a:lnTo>
                  <a:pt x="2123" y="305"/>
                </a:lnTo>
                <a:lnTo>
                  <a:pt x="1933" y="305"/>
                </a:lnTo>
                <a:lnTo>
                  <a:pt x="1746" y="302"/>
                </a:lnTo>
                <a:lnTo>
                  <a:pt x="1565" y="301"/>
                </a:lnTo>
                <a:lnTo>
                  <a:pt x="1391" y="299"/>
                </a:lnTo>
                <a:lnTo>
                  <a:pt x="1223" y="296"/>
                </a:lnTo>
                <a:lnTo>
                  <a:pt x="1061" y="292"/>
                </a:lnTo>
                <a:lnTo>
                  <a:pt x="909" y="289"/>
                </a:lnTo>
                <a:lnTo>
                  <a:pt x="765" y="284"/>
                </a:lnTo>
                <a:lnTo>
                  <a:pt x="632" y="280"/>
                </a:lnTo>
                <a:lnTo>
                  <a:pt x="509" y="274"/>
                </a:lnTo>
                <a:lnTo>
                  <a:pt x="398" y="267"/>
                </a:lnTo>
                <a:lnTo>
                  <a:pt x="297" y="261"/>
                </a:lnTo>
                <a:lnTo>
                  <a:pt x="212" y="254"/>
                </a:lnTo>
                <a:lnTo>
                  <a:pt x="138" y="246"/>
                </a:lnTo>
                <a:lnTo>
                  <a:pt x="80" y="238"/>
                </a:lnTo>
                <a:lnTo>
                  <a:pt x="37" y="229"/>
                </a:lnTo>
                <a:lnTo>
                  <a:pt x="10" y="220"/>
                </a:lnTo>
                <a:lnTo>
                  <a:pt x="0" y="210"/>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1748" name="Rectangle 4"/>
          <p:cNvSpPr>
            <a:spLocks noChangeArrowheads="1"/>
          </p:cNvSpPr>
          <p:nvPr/>
        </p:nvSpPr>
        <p:spPr bwMode="auto">
          <a:xfrm>
            <a:off x="0" y="1340768"/>
            <a:ext cx="9144000" cy="520655"/>
          </a:xfrm>
          <a:prstGeom prst="rect">
            <a:avLst/>
          </a:prstGeom>
          <a:noFill/>
          <a:ln w="12700">
            <a:noFill/>
            <a:miter lim="800000"/>
            <a:headEnd/>
            <a:tailEnd/>
          </a:ln>
        </p:spPr>
        <p:txBody>
          <a:bodyPr wrap="square" lIns="90488" tIns="44450" rIns="90488" bIns="44450">
            <a:spAutoFit/>
          </a:bodyPr>
          <a:lstStyle/>
          <a:p>
            <a:pPr algn="ctr" eaLnBrk="0" hangingPunct="0"/>
            <a:r>
              <a:rPr lang="en-GB" sz="2800" b="1" dirty="0" smtClean="0">
                <a:solidFill>
                  <a:srgbClr val="FFFF00"/>
                </a:solidFill>
              </a:rPr>
              <a:t>5. Fowler flap</a:t>
            </a:r>
            <a:endParaRPr lang="en-GB" sz="2800" b="1" dirty="0">
              <a:solidFill>
                <a:srgbClr val="FFFF00"/>
              </a:solidFill>
            </a:endParaRPr>
          </a:p>
        </p:txBody>
      </p:sp>
      <p:sp>
        <p:nvSpPr>
          <p:cNvPr id="318469" name="Rectangle 5"/>
          <p:cNvSpPr>
            <a:spLocks noChangeArrowheads="1"/>
          </p:cNvSpPr>
          <p:nvPr/>
        </p:nvSpPr>
        <p:spPr bwMode="auto">
          <a:xfrm>
            <a:off x="0" y="5013176"/>
            <a:ext cx="9144000" cy="520655"/>
          </a:xfrm>
          <a:prstGeom prst="rect">
            <a:avLst/>
          </a:prstGeom>
          <a:noFill/>
          <a:ln w="12700">
            <a:noFill/>
            <a:miter lim="800000"/>
            <a:headEnd/>
            <a:tailEnd/>
          </a:ln>
        </p:spPr>
        <p:txBody>
          <a:bodyPr wrap="square" lIns="90488" tIns="44450" rIns="90488" bIns="44450">
            <a:spAutoFit/>
          </a:bodyPr>
          <a:lstStyle/>
          <a:p>
            <a:pPr algn="ctr" eaLnBrk="0" hangingPunct="0">
              <a:spcBef>
                <a:spcPct val="50000"/>
              </a:spcBef>
            </a:pPr>
            <a:r>
              <a:rPr lang="en-GB" sz="2800" b="1" dirty="0">
                <a:solidFill>
                  <a:srgbClr val="FFFF00"/>
                </a:solidFill>
              </a:rPr>
              <a:t>90% </a:t>
            </a:r>
            <a:r>
              <a:rPr lang="en-GB" sz="2800" b="1" dirty="0" smtClean="0">
                <a:solidFill>
                  <a:srgbClr val="FFFF00"/>
                </a:solidFill>
              </a:rPr>
              <a:t>increase </a:t>
            </a:r>
            <a:r>
              <a:rPr lang="en-GB" sz="2800" b="1" dirty="0">
                <a:solidFill>
                  <a:srgbClr val="FFFF00"/>
                </a:solidFill>
              </a:rPr>
              <a:t>C</a:t>
            </a:r>
            <a:r>
              <a:rPr lang="en-GB" sz="2800" b="1" baseline="-25000" dirty="0">
                <a:solidFill>
                  <a:srgbClr val="FFFF00"/>
                </a:solidFill>
              </a:rPr>
              <a:t>LMAX </a:t>
            </a:r>
            <a:r>
              <a:rPr lang="en-GB" sz="2800" b="1" dirty="0">
                <a:solidFill>
                  <a:srgbClr val="FFFF00"/>
                </a:solidFill>
              </a:rPr>
              <a:t>   Critical </a:t>
            </a:r>
            <a:r>
              <a:rPr lang="en-GB" sz="2800" b="1" dirty="0" smtClean="0">
                <a:solidFill>
                  <a:srgbClr val="FFFF00"/>
                </a:solidFill>
              </a:rPr>
              <a:t>angle </a:t>
            </a:r>
            <a:r>
              <a:rPr lang="en-GB" sz="2800" b="1" dirty="0">
                <a:solidFill>
                  <a:srgbClr val="FFFF00"/>
                </a:solidFill>
              </a:rPr>
              <a:t>15</a:t>
            </a:r>
            <a:r>
              <a:rPr lang="en-GB" sz="2800" b="1" baseline="30000" dirty="0">
                <a:solidFill>
                  <a:srgbClr val="FFFF00"/>
                </a:solidFill>
              </a:rPr>
              <a:t>o</a:t>
            </a:r>
          </a:p>
        </p:txBody>
      </p:sp>
      <p:sp>
        <p:nvSpPr>
          <p:cNvPr id="31750" name="Freeform 6"/>
          <p:cNvSpPr>
            <a:spLocks/>
          </p:cNvSpPr>
          <p:nvPr/>
        </p:nvSpPr>
        <p:spPr bwMode="auto">
          <a:xfrm>
            <a:off x="539552" y="3068960"/>
            <a:ext cx="7637462" cy="487362"/>
          </a:xfrm>
          <a:custGeom>
            <a:avLst/>
            <a:gdLst>
              <a:gd name="T0" fmla="*/ 2147483647 w 4811"/>
              <a:gd name="T1" fmla="*/ 2147483647 h 307"/>
              <a:gd name="T2" fmla="*/ 2147483647 w 4811"/>
              <a:gd name="T3" fmla="*/ 2147483647 h 307"/>
              <a:gd name="T4" fmla="*/ 2147483647 w 4811"/>
              <a:gd name="T5" fmla="*/ 2147483647 h 307"/>
              <a:gd name="T6" fmla="*/ 2147483647 w 4811"/>
              <a:gd name="T7" fmla="*/ 2147483647 h 307"/>
              <a:gd name="T8" fmla="*/ 2147483647 w 4811"/>
              <a:gd name="T9" fmla="*/ 2147483647 h 307"/>
              <a:gd name="T10" fmla="*/ 2147483647 w 4811"/>
              <a:gd name="T11" fmla="*/ 0 h 307"/>
              <a:gd name="T12" fmla="*/ 2147483647 w 4811"/>
              <a:gd name="T13" fmla="*/ 2147483647 h 307"/>
              <a:gd name="T14" fmla="*/ 2147483647 w 4811"/>
              <a:gd name="T15" fmla="*/ 2147483647 h 307"/>
              <a:gd name="T16" fmla="*/ 2147483647 w 4811"/>
              <a:gd name="T17" fmla="*/ 2147483647 h 307"/>
              <a:gd name="T18" fmla="*/ 2147483647 w 4811"/>
              <a:gd name="T19" fmla="*/ 2147483647 h 307"/>
              <a:gd name="T20" fmla="*/ 2147483647 w 4811"/>
              <a:gd name="T21" fmla="*/ 2147483647 h 307"/>
              <a:gd name="T22" fmla="*/ 2147483647 w 4811"/>
              <a:gd name="T23" fmla="*/ 2147483647 h 307"/>
              <a:gd name="T24" fmla="*/ 2147483647 w 4811"/>
              <a:gd name="T25" fmla="*/ 2147483647 h 307"/>
              <a:gd name="T26" fmla="*/ 2147483647 w 4811"/>
              <a:gd name="T27" fmla="*/ 2147483647 h 307"/>
              <a:gd name="T28" fmla="*/ 2147483647 w 4811"/>
              <a:gd name="T29" fmla="*/ 2147483647 h 307"/>
              <a:gd name="T30" fmla="*/ 2147483647 w 4811"/>
              <a:gd name="T31" fmla="*/ 2147483647 h 307"/>
              <a:gd name="T32" fmla="*/ 2147483647 w 4811"/>
              <a:gd name="T33" fmla="*/ 2147483647 h 307"/>
              <a:gd name="T34" fmla="*/ 2147483647 w 4811"/>
              <a:gd name="T35" fmla="*/ 2147483647 h 307"/>
              <a:gd name="T36" fmla="*/ 2147483647 w 4811"/>
              <a:gd name="T37" fmla="*/ 2147483647 h 307"/>
              <a:gd name="T38" fmla="*/ 2147483647 w 4811"/>
              <a:gd name="T39" fmla="*/ 2147483647 h 307"/>
              <a:gd name="T40" fmla="*/ 2147483647 w 4811"/>
              <a:gd name="T41" fmla="*/ 2147483647 h 307"/>
              <a:gd name="T42" fmla="*/ 2147483647 w 4811"/>
              <a:gd name="T43" fmla="*/ 2147483647 h 307"/>
              <a:gd name="T44" fmla="*/ 2147483647 w 4811"/>
              <a:gd name="T45" fmla="*/ 2147483647 h 307"/>
              <a:gd name="T46" fmla="*/ 2147483647 w 4811"/>
              <a:gd name="T47" fmla="*/ 2147483647 h 307"/>
              <a:gd name="T48" fmla="*/ 2147483647 w 4811"/>
              <a:gd name="T49" fmla="*/ 2147483647 h 307"/>
              <a:gd name="T50" fmla="*/ 2147483647 w 4811"/>
              <a:gd name="T51" fmla="*/ 2147483647 h 307"/>
              <a:gd name="T52" fmla="*/ 2147483647 w 4811"/>
              <a:gd name="T53" fmla="*/ 2147483647 h 307"/>
              <a:gd name="T54" fmla="*/ 2147483647 w 4811"/>
              <a:gd name="T55" fmla="*/ 2147483647 h 307"/>
              <a:gd name="T56" fmla="*/ 2147483647 w 4811"/>
              <a:gd name="T57" fmla="*/ 2147483647 h 307"/>
              <a:gd name="T58" fmla="*/ 2147483647 w 4811"/>
              <a:gd name="T59" fmla="*/ 2147483647 h 307"/>
              <a:gd name="T60" fmla="*/ 2147483647 w 4811"/>
              <a:gd name="T61" fmla="*/ 2147483647 h 307"/>
              <a:gd name="T62" fmla="*/ 2147483647 w 4811"/>
              <a:gd name="T63" fmla="*/ 2147483647 h 30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811"/>
              <a:gd name="T97" fmla="*/ 0 h 307"/>
              <a:gd name="T98" fmla="*/ 4811 w 4811"/>
              <a:gd name="T99" fmla="*/ 307 h 30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811" h="307">
                <a:moveTo>
                  <a:pt x="0" y="210"/>
                </a:moveTo>
                <a:lnTo>
                  <a:pt x="56" y="169"/>
                </a:lnTo>
                <a:lnTo>
                  <a:pt x="128" y="134"/>
                </a:lnTo>
                <a:lnTo>
                  <a:pt x="215" y="103"/>
                </a:lnTo>
                <a:lnTo>
                  <a:pt x="318" y="77"/>
                </a:lnTo>
                <a:lnTo>
                  <a:pt x="433" y="55"/>
                </a:lnTo>
                <a:lnTo>
                  <a:pt x="561" y="36"/>
                </a:lnTo>
                <a:lnTo>
                  <a:pt x="701" y="22"/>
                </a:lnTo>
                <a:lnTo>
                  <a:pt x="851" y="12"/>
                </a:lnTo>
                <a:lnTo>
                  <a:pt x="1010" y="5"/>
                </a:lnTo>
                <a:lnTo>
                  <a:pt x="1176" y="1"/>
                </a:lnTo>
                <a:lnTo>
                  <a:pt x="1351" y="0"/>
                </a:lnTo>
                <a:lnTo>
                  <a:pt x="1532" y="1"/>
                </a:lnTo>
                <a:lnTo>
                  <a:pt x="1717" y="6"/>
                </a:lnTo>
                <a:lnTo>
                  <a:pt x="1907" y="12"/>
                </a:lnTo>
                <a:lnTo>
                  <a:pt x="2099" y="21"/>
                </a:lnTo>
                <a:lnTo>
                  <a:pt x="2293" y="31"/>
                </a:lnTo>
                <a:lnTo>
                  <a:pt x="2488" y="44"/>
                </a:lnTo>
                <a:lnTo>
                  <a:pt x="2684" y="57"/>
                </a:lnTo>
                <a:lnTo>
                  <a:pt x="2877" y="72"/>
                </a:lnTo>
                <a:lnTo>
                  <a:pt x="3069" y="87"/>
                </a:lnTo>
                <a:lnTo>
                  <a:pt x="3258" y="103"/>
                </a:lnTo>
                <a:lnTo>
                  <a:pt x="3441" y="121"/>
                </a:lnTo>
                <a:lnTo>
                  <a:pt x="3619" y="138"/>
                </a:lnTo>
                <a:lnTo>
                  <a:pt x="3791" y="154"/>
                </a:lnTo>
                <a:lnTo>
                  <a:pt x="3957" y="172"/>
                </a:lnTo>
                <a:lnTo>
                  <a:pt x="4113" y="188"/>
                </a:lnTo>
                <a:lnTo>
                  <a:pt x="4259" y="204"/>
                </a:lnTo>
                <a:lnTo>
                  <a:pt x="4395" y="219"/>
                </a:lnTo>
                <a:lnTo>
                  <a:pt x="4518" y="234"/>
                </a:lnTo>
                <a:lnTo>
                  <a:pt x="4630" y="246"/>
                </a:lnTo>
                <a:lnTo>
                  <a:pt x="4727" y="257"/>
                </a:lnTo>
                <a:lnTo>
                  <a:pt x="4810" y="267"/>
                </a:lnTo>
                <a:lnTo>
                  <a:pt x="4641" y="272"/>
                </a:lnTo>
                <a:lnTo>
                  <a:pt x="4464" y="279"/>
                </a:lnTo>
                <a:lnTo>
                  <a:pt x="4281" y="282"/>
                </a:lnTo>
                <a:lnTo>
                  <a:pt x="4095" y="287"/>
                </a:lnTo>
                <a:lnTo>
                  <a:pt x="3904" y="291"/>
                </a:lnTo>
                <a:lnTo>
                  <a:pt x="3709" y="295"/>
                </a:lnTo>
                <a:lnTo>
                  <a:pt x="3512" y="297"/>
                </a:lnTo>
                <a:lnTo>
                  <a:pt x="3313" y="300"/>
                </a:lnTo>
                <a:lnTo>
                  <a:pt x="3113" y="302"/>
                </a:lnTo>
                <a:lnTo>
                  <a:pt x="2912" y="304"/>
                </a:lnTo>
                <a:lnTo>
                  <a:pt x="2712" y="305"/>
                </a:lnTo>
                <a:lnTo>
                  <a:pt x="2513" y="305"/>
                </a:lnTo>
                <a:lnTo>
                  <a:pt x="2316" y="306"/>
                </a:lnTo>
                <a:lnTo>
                  <a:pt x="2123" y="305"/>
                </a:lnTo>
                <a:lnTo>
                  <a:pt x="1933" y="305"/>
                </a:lnTo>
                <a:lnTo>
                  <a:pt x="1746" y="302"/>
                </a:lnTo>
                <a:lnTo>
                  <a:pt x="1565" y="301"/>
                </a:lnTo>
                <a:lnTo>
                  <a:pt x="1391" y="299"/>
                </a:lnTo>
                <a:lnTo>
                  <a:pt x="1223" y="296"/>
                </a:lnTo>
                <a:lnTo>
                  <a:pt x="1061" y="292"/>
                </a:lnTo>
                <a:lnTo>
                  <a:pt x="909" y="289"/>
                </a:lnTo>
                <a:lnTo>
                  <a:pt x="765" y="284"/>
                </a:lnTo>
                <a:lnTo>
                  <a:pt x="632" y="280"/>
                </a:lnTo>
                <a:lnTo>
                  <a:pt x="509" y="274"/>
                </a:lnTo>
                <a:lnTo>
                  <a:pt x="398" y="267"/>
                </a:lnTo>
                <a:lnTo>
                  <a:pt x="297" y="261"/>
                </a:lnTo>
                <a:lnTo>
                  <a:pt x="212" y="254"/>
                </a:lnTo>
                <a:lnTo>
                  <a:pt x="138" y="246"/>
                </a:lnTo>
                <a:lnTo>
                  <a:pt x="80" y="238"/>
                </a:lnTo>
                <a:lnTo>
                  <a:pt x="37" y="229"/>
                </a:lnTo>
                <a:lnTo>
                  <a:pt x="10" y="220"/>
                </a:lnTo>
                <a:lnTo>
                  <a:pt x="0" y="210"/>
                </a:lnTo>
              </a:path>
            </a:pathLst>
          </a:custGeom>
          <a:solidFill>
            <a:srgbClr val="FFFFFF"/>
          </a:solidFill>
          <a:ln w="12700" cap="rnd" cmpd="sng">
            <a:noFill/>
            <a:prstDash val="solid"/>
            <a:round/>
            <a:headEnd type="none" w="med" len="med"/>
            <a:tailEnd type="none" w="med" len="med"/>
          </a:ln>
        </p:spPr>
        <p:txBody>
          <a:bodyPr/>
          <a:lstStyle/>
          <a:p>
            <a:endParaRPr lang="en-GB"/>
          </a:p>
        </p:txBody>
      </p:sp>
      <p:sp useBgFill="1">
        <p:nvSpPr>
          <p:cNvPr id="31751" name="Freeform 7"/>
          <p:cNvSpPr>
            <a:spLocks/>
          </p:cNvSpPr>
          <p:nvPr/>
        </p:nvSpPr>
        <p:spPr bwMode="auto">
          <a:xfrm>
            <a:off x="6795889" y="3461072"/>
            <a:ext cx="1560513" cy="169863"/>
          </a:xfrm>
          <a:custGeom>
            <a:avLst/>
            <a:gdLst>
              <a:gd name="T0" fmla="*/ 2147483647 w 983"/>
              <a:gd name="T1" fmla="*/ 2147483647 h 107"/>
              <a:gd name="T2" fmla="*/ 2147483647 w 983"/>
              <a:gd name="T3" fmla="*/ 0 h 107"/>
              <a:gd name="T4" fmla="*/ 2147483647 w 983"/>
              <a:gd name="T5" fmla="*/ 2147483647 h 107"/>
              <a:gd name="T6" fmla="*/ 2147483647 w 983"/>
              <a:gd name="T7" fmla="*/ 2147483647 h 107"/>
              <a:gd name="T8" fmla="*/ 2147483647 w 983"/>
              <a:gd name="T9" fmla="*/ 2147483647 h 107"/>
              <a:gd name="T10" fmla="*/ 2147483647 w 983"/>
              <a:gd name="T11" fmla="*/ 2147483647 h 107"/>
              <a:gd name="T12" fmla="*/ 2147483647 w 983"/>
              <a:gd name="T13" fmla="*/ 2147483647 h 107"/>
              <a:gd name="T14" fmla="*/ 2147483647 w 983"/>
              <a:gd name="T15" fmla="*/ 2147483647 h 107"/>
              <a:gd name="T16" fmla="*/ 0 w 983"/>
              <a:gd name="T17" fmla="*/ 2147483647 h 107"/>
              <a:gd name="T18" fmla="*/ 2147483647 w 983"/>
              <a:gd name="T19" fmla="*/ 2147483647 h 1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83"/>
              <a:gd name="T31" fmla="*/ 0 h 107"/>
              <a:gd name="T32" fmla="*/ 983 w 983"/>
              <a:gd name="T33" fmla="*/ 107 h 1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83" h="107">
                <a:moveTo>
                  <a:pt x="4" y="3"/>
                </a:moveTo>
                <a:lnTo>
                  <a:pt x="787" y="0"/>
                </a:lnTo>
                <a:lnTo>
                  <a:pt x="892" y="27"/>
                </a:lnTo>
                <a:lnTo>
                  <a:pt x="982" y="50"/>
                </a:lnTo>
                <a:lnTo>
                  <a:pt x="798" y="62"/>
                </a:lnTo>
                <a:lnTo>
                  <a:pt x="607" y="77"/>
                </a:lnTo>
                <a:lnTo>
                  <a:pt x="409" y="85"/>
                </a:lnTo>
                <a:lnTo>
                  <a:pt x="207" y="97"/>
                </a:lnTo>
                <a:lnTo>
                  <a:pt x="0" y="106"/>
                </a:lnTo>
                <a:lnTo>
                  <a:pt x="4" y="3"/>
                </a:lnTo>
              </a:path>
            </a:pathLst>
          </a:custGeom>
          <a:ln w="12700" cap="rnd" cmpd="sng">
            <a:noFill/>
            <a:prstDash val="solid"/>
            <a:round/>
            <a:headEnd type="none" w="med" len="med"/>
            <a:tailEnd type="none" w="med" len="med"/>
          </a:ln>
        </p:spPr>
        <p:txBody>
          <a:bodyPr/>
          <a:lstStyle/>
          <a:p>
            <a:endParaRPr lang="en-GB"/>
          </a:p>
        </p:txBody>
      </p:sp>
      <p:sp>
        <p:nvSpPr>
          <p:cNvPr id="318472" name="Freeform 8"/>
          <p:cNvSpPr>
            <a:spLocks/>
          </p:cNvSpPr>
          <p:nvPr/>
        </p:nvSpPr>
        <p:spPr bwMode="auto">
          <a:xfrm rot="-1517314">
            <a:off x="6768902" y="3235647"/>
            <a:ext cx="1065212" cy="479425"/>
          </a:xfrm>
          <a:custGeom>
            <a:avLst/>
            <a:gdLst>
              <a:gd name="T0" fmla="*/ 2147483647 w 671"/>
              <a:gd name="T1" fmla="*/ 0 h 302"/>
              <a:gd name="T2" fmla="*/ 2147483647 w 671"/>
              <a:gd name="T3" fmla="*/ 2147483647 h 302"/>
              <a:gd name="T4" fmla="*/ 2147483647 w 671"/>
              <a:gd name="T5" fmla="*/ 2147483647 h 302"/>
              <a:gd name="T6" fmla="*/ 2147483647 w 671"/>
              <a:gd name="T7" fmla="*/ 2147483647 h 302"/>
              <a:gd name="T8" fmla="*/ 2147483647 w 671"/>
              <a:gd name="T9" fmla="*/ 2147483647 h 302"/>
              <a:gd name="T10" fmla="*/ 2147483647 w 671"/>
              <a:gd name="T11" fmla="*/ 2147483647 h 302"/>
              <a:gd name="T12" fmla="*/ 2147483647 w 671"/>
              <a:gd name="T13" fmla="*/ 2147483647 h 302"/>
              <a:gd name="T14" fmla="*/ 2147483647 w 671"/>
              <a:gd name="T15" fmla="*/ 2147483647 h 302"/>
              <a:gd name="T16" fmla="*/ 0 w 671"/>
              <a:gd name="T17" fmla="*/ 2147483647 h 302"/>
              <a:gd name="T18" fmla="*/ 2147483647 w 671"/>
              <a:gd name="T19" fmla="*/ 0 h 30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71"/>
              <a:gd name="T31" fmla="*/ 0 h 302"/>
              <a:gd name="T32" fmla="*/ 671 w 671"/>
              <a:gd name="T33" fmla="*/ 302 h 30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71" h="302">
                <a:moveTo>
                  <a:pt x="24" y="0"/>
                </a:moveTo>
                <a:lnTo>
                  <a:pt x="545" y="228"/>
                </a:lnTo>
                <a:lnTo>
                  <a:pt x="613" y="267"/>
                </a:lnTo>
                <a:lnTo>
                  <a:pt x="670" y="301"/>
                </a:lnTo>
                <a:lnTo>
                  <a:pt x="544" y="251"/>
                </a:lnTo>
                <a:lnTo>
                  <a:pt x="413" y="200"/>
                </a:lnTo>
                <a:lnTo>
                  <a:pt x="279" y="143"/>
                </a:lnTo>
                <a:lnTo>
                  <a:pt x="141" y="88"/>
                </a:lnTo>
                <a:lnTo>
                  <a:pt x="0" y="29"/>
                </a:lnTo>
                <a:lnTo>
                  <a:pt x="24" y="0"/>
                </a:lnTo>
              </a:path>
            </a:pathLst>
          </a:custGeom>
          <a:solidFill>
            <a:srgbClr val="FFFFFF"/>
          </a:solidFill>
          <a:ln w="12700" cap="rnd" cmpd="sng">
            <a:noFill/>
            <a:prstDash val="solid"/>
            <a:round/>
            <a:headEnd type="none" w="med" len="med"/>
            <a:tailEnd type="none" w="med" len="med"/>
          </a:ln>
        </p:spPr>
        <p:txBody>
          <a:bodyPr/>
          <a:lstStyle/>
          <a:p>
            <a:endParaRPr lang="en-GB"/>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decel="50000" fill="hold" grpId="0" nodeType="clickEffect">
                                  <p:stCondLst>
                                    <p:cond delay="0"/>
                                  </p:stCondLst>
                                  <p:childTnLst>
                                    <p:animRot by="840000">
                                      <p:cBhvr>
                                        <p:cTn id="6" dur="3000" fill="hold"/>
                                        <p:tgtEl>
                                          <p:spTgt spid="318472"/>
                                        </p:tgtEl>
                                        <p:attrNameLst>
                                          <p:attrName>r</p:attrName>
                                        </p:attrNameLst>
                                      </p:cBhvr>
                                    </p:animRot>
                                  </p:childTnLst>
                                </p:cTn>
                              </p:par>
                              <p:par>
                                <p:cTn id="7" presetID="36" presetClass="path" presetSubtype="0" accel="50000" decel="50000" fill="hold" grpId="1" nodeType="withEffect">
                                  <p:stCondLst>
                                    <p:cond delay="0"/>
                                  </p:stCondLst>
                                  <p:childTnLst>
                                    <p:animMotion origin="layout" path="M -2.22222E-6 3.7037E-7 L -0.00121 0.00556 C -0.00156 0.00833 0.025 0.01643 0.04757 0.02037 L 0.09722 0.02917 " pathEditMode="relative" rAng="459793" ptsTypes="FfFF">
                                      <p:cBhvr>
                                        <p:cTn id="8" dur="3000" fill="hold"/>
                                        <p:tgtEl>
                                          <p:spTgt spid="318472"/>
                                        </p:tgtEl>
                                        <p:attrNameLst>
                                          <p:attrName>ppt_x</p:attrName>
                                          <p:attrName>ppt_y</p:attrName>
                                        </p:attrNameLst>
                                      </p:cBhvr>
                                      <p:rCtr x="48" y="15"/>
                                    </p:animMotion>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18469"/>
                                        </p:tgtEl>
                                        <p:attrNameLst>
                                          <p:attrName>style.visibility</p:attrName>
                                        </p:attrNameLst>
                                      </p:cBhvr>
                                      <p:to>
                                        <p:strVal val="visible"/>
                                      </p:to>
                                    </p:set>
                                    <p:animEffect transition="in" filter="fade">
                                      <p:cBhvr>
                                        <p:cTn id="13" dur="1000"/>
                                        <p:tgtEl>
                                          <p:spTgt spid="3184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8469" grpId="0"/>
      <p:bldP spid="318472" grpId="0" animBg="1"/>
      <p:bldP spid="318472" grpId="1"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2771" name="Picture 3" descr="Image3"/>
          <p:cNvPicPr>
            <a:picLocks noChangeAspect="1" noChangeArrowheads="1"/>
          </p:cNvPicPr>
          <p:nvPr/>
        </p:nvPicPr>
        <p:blipFill>
          <a:blip r:embed="rId2" cstate="email"/>
          <a:srcRect/>
          <a:stretch>
            <a:fillRect/>
          </a:stretch>
        </p:blipFill>
        <p:spPr bwMode="auto">
          <a:xfrm>
            <a:off x="-23938" y="1410110"/>
            <a:ext cx="9167938" cy="4037780"/>
          </a:xfrm>
          <a:prstGeom prst="rect">
            <a:avLst/>
          </a:prstGeom>
          <a:noFill/>
          <a:ln w="9525">
            <a:solidFill>
              <a:schemeClr val="bg2"/>
            </a:solidFill>
            <a:miter lim="800000"/>
            <a:headEnd/>
            <a:tailEnd/>
          </a:ln>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Freeform 3"/>
          <p:cNvSpPr>
            <a:spLocks/>
          </p:cNvSpPr>
          <p:nvPr/>
        </p:nvSpPr>
        <p:spPr bwMode="auto">
          <a:xfrm>
            <a:off x="1331640" y="2852936"/>
            <a:ext cx="6535737" cy="792162"/>
          </a:xfrm>
          <a:custGeom>
            <a:avLst/>
            <a:gdLst>
              <a:gd name="T0" fmla="*/ 2147483647 w 4117"/>
              <a:gd name="T1" fmla="*/ 2147483647 h 546"/>
              <a:gd name="T2" fmla="*/ 2147483647 w 4117"/>
              <a:gd name="T3" fmla="*/ 2147483647 h 546"/>
              <a:gd name="T4" fmla="*/ 2147483647 w 4117"/>
              <a:gd name="T5" fmla="*/ 2147483647 h 546"/>
              <a:gd name="T6" fmla="*/ 2147483647 w 4117"/>
              <a:gd name="T7" fmla="*/ 2147483647 h 546"/>
              <a:gd name="T8" fmla="*/ 2147483647 w 4117"/>
              <a:gd name="T9" fmla="*/ 2147483647 h 546"/>
              <a:gd name="T10" fmla="*/ 2147483647 w 4117"/>
              <a:gd name="T11" fmla="*/ 2147483647 h 546"/>
              <a:gd name="T12" fmla="*/ 2147483647 w 4117"/>
              <a:gd name="T13" fmla="*/ 2147483647 h 546"/>
              <a:gd name="T14" fmla="*/ 2147483647 w 4117"/>
              <a:gd name="T15" fmla="*/ 2147483647 h 546"/>
              <a:gd name="T16" fmla="*/ 2147483647 w 4117"/>
              <a:gd name="T17" fmla="*/ 2147483647 h 546"/>
              <a:gd name="T18" fmla="*/ 2147483647 w 4117"/>
              <a:gd name="T19" fmla="*/ 2147483647 h 546"/>
              <a:gd name="T20" fmla="*/ 2147483647 w 4117"/>
              <a:gd name="T21" fmla="*/ 2147483647 h 546"/>
              <a:gd name="T22" fmla="*/ 2147483647 w 4117"/>
              <a:gd name="T23" fmla="*/ 2147483647 h 546"/>
              <a:gd name="T24" fmla="*/ 2147483647 w 4117"/>
              <a:gd name="T25" fmla="*/ 2147483647 h 546"/>
              <a:gd name="T26" fmla="*/ 2147483647 w 4117"/>
              <a:gd name="T27" fmla="*/ 2147483647 h 546"/>
              <a:gd name="T28" fmla="*/ 2147483647 w 4117"/>
              <a:gd name="T29" fmla="*/ 2147483647 h 546"/>
              <a:gd name="T30" fmla="*/ 2147483647 w 4117"/>
              <a:gd name="T31" fmla="*/ 2147483647 h 546"/>
              <a:gd name="T32" fmla="*/ 2147483647 w 4117"/>
              <a:gd name="T33" fmla="*/ 2147483647 h 546"/>
              <a:gd name="T34" fmla="*/ 2147483647 w 4117"/>
              <a:gd name="T35" fmla="*/ 2147483647 h 546"/>
              <a:gd name="T36" fmla="*/ 2147483647 w 4117"/>
              <a:gd name="T37" fmla="*/ 2147483647 h 546"/>
              <a:gd name="T38" fmla="*/ 2147483647 w 4117"/>
              <a:gd name="T39" fmla="*/ 2147483647 h 546"/>
              <a:gd name="T40" fmla="*/ 2147483647 w 4117"/>
              <a:gd name="T41" fmla="*/ 2147483647 h 546"/>
              <a:gd name="T42" fmla="*/ 2147483647 w 4117"/>
              <a:gd name="T43" fmla="*/ 2147483647 h 546"/>
              <a:gd name="T44" fmla="*/ 2147483647 w 4117"/>
              <a:gd name="T45" fmla="*/ 2147483647 h 546"/>
              <a:gd name="T46" fmla="*/ 2147483647 w 4117"/>
              <a:gd name="T47" fmla="*/ 2147483647 h 546"/>
              <a:gd name="T48" fmla="*/ 2147483647 w 4117"/>
              <a:gd name="T49" fmla="*/ 2147483647 h 546"/>
              <a:gd name="T50" fmla="*/ 2147483647 w 4117"/>
              <a:gd name="T51" fmla="*/ 2147483647 h 546"/>
              <a:gd name="T52" fmla="*/ 2147483647 w 4117"/>
              <a:gd name="T53" fmla="*/ 2147483647 h 546"/>
              <a:gd name="T54" fmla="*/ 2147483647 w 4117"/>
              <a:gd name="T55" fmla="*/ 2147483647 h 546"/>
              <a:gd name="T56" fmla="*/ 2147483647 w 4117"/>
              <a:gd name="T57" fmla="*/ 2147483647 h 546"/>
              <a:gd name="T58" fmla="*/ 2147483647 w 4117"/>
              <a:gd name="T59" fmla="*/ 2147483647 h 546"/>
              <a:gd name="T60" fmla="*/ 2147483647 w 4117"/>
              <a:gd name="T61" fmla="*/ 2147483647 h 546"/>
              <a:gd name="T62" fmla="*/ 2147483647 w 4117"/>
              <a:gd name="T63" fmla="*/ 2147483647 h 546"/>
              <a:gd name="T64" fmla="*/ 2147483647 w 4117"/>
              <a:gd name="T65" fmla="*/ 2147483647 h 546"/>
              <a:gd name="T66" fmla="*/ 2147483647 w 4117"/>
              <a:gd name="T67" fmla="*/ 0 h 546"/>
              <a:gd name="T68" fmla="*/ 2147483647 w 4117"/>
              <a:gd name="T69" fmla="*/ 2147483647 h 546"/>
              <a:gd name="T70" fmla="*/ 2147483647 w 4117"/>
              <a:gd name="T71" fmla="*/ 2147483647 h 546"/>
              <a:gd name="T72" fmla="*/ 2147483647 w 4117"/>
              <a:gd name="T73" fmla="*/ 2147483647 h 546"/>
              <a:gd name="T74" fmla="*/ 2147483647 w 4117"/>
              <a:gd name="T75" fmla="*/ 2147483647 h 546"/>
              <a:gd name="T76" fmla="*/ 2147483647 w 4117"/>
              <a:gd name="T77" fmla="*/ 2147483647 h 546"/>
              <a:gd name="T78" fmla="*/ 2147483647 w 4117"/>
              <a:gd name="T79" fmla="*/ 2147483647 h 546"/>
              <a:gd name="T80" fmla="*/ 2147483647 w 4117"/>
              <a:gd name="T81" fmla="*/ 2147483647 h 546"/>
              <a:gd name="T82" fmla="*/ 2147483647 w 4117"/>
              <a:gd name="T83" fmla="*/ 2147483647 h 546"/>
              <a:gd name="T84" fmla="*/ 2147483647 w 4117"/>
              <a:gd name="T85" fmla="*/ 2147483647 h 546"/>
              <a:gd name="T86" fmla="*/ 2147483647 w 4117"/>
              <a:gd name="T87" fmla="*/ 2147483647 h 546"/>
              <a:gd name="T88" fmla="*/ 2147483647 w 4117"/>
              <a:gd name="T89" fmla="*/ 2147483647 h 546"/>
              <a:gd name="T90" fmla="*/ 2147483647 w 4117"/>
              <a:gd name="T91" fmla="*/ 2147483647 h 546"/>
              <a:gd name="T92" fmla="*/ 2147483647 w 4117"/>
              <a:gd name="T93" fmla="*/ 2147483647 h 546"/>
              <a:gd name="T94" fmla="*/ 2147483647 w 4117"/>
              <a:gd name="T95" fmla="*/ 2147483647 h 546"/>
              <a:gd name="T96" fmla="*/ 2147483647 w 4117"/>
              <a:gd name="T97" fmla="*/ 2147483647 h 546"/>
              <a:gd name="T98" fmla="*/ 2147483647 w 4117"/>
              <a:gd name="T99" fmla="*/ 2147483647 h 546"/>
              <a:gd name="T100" fmla="*/ 2147483647 w 4117"/>
              <a:gd name="T101" fmla="*/ 2147483647 h 54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117"/>
              <a:gd name="T154" fmla="*/ 0 h 546"/>
              <a:gd name="T155" fmla="*/ 4117 w 4117"/>
              <a:gd name="T156" fmla="*/ 546 h 54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117" h="546">
                <a:moveTo>
                  <a:pt x="3320" y="533"/>
                </a:moveTo>
                <a:lnTo>
                  <a:pt x="2766" y="539"/>
                </a:lnTo>
                <a:lnTo>
                  <a:pt x="2697" y="540"/>
                </a:lnTo>
                <a:lnTo>
                  <a:pt x="2629" y="541"/>
                </a:lnTo>
                <a:lnTo>
                  <a:pt x="2559" y="542"/>
                </a:lnTo>
                <a:lnTo>
                  <a:pt x="2491" y="543"/>
                </a:lnTo>
                <a:lnTo>
                  <a:pt x="2423" y="544"/>
                </a:lnTo>
                <a:lnTo>
                  <a:pt x="2355" y="544"/>
                </a:lnTo>
                <a:lnTo>
                  <a:pt x="2287" y="544"/>
                </a:lnTo>
                <a:lnTo>
                  <a:pt x="2220" y="545"/>
                </a:lnTo>
                <a:lnTo>
                  <a:pt x="2152" y="545"/>
                </a:lnTo>
                <a:lnTo>
                  <a:pt x="2084" y="545"/>
                </a:lnTo>
                <a:lnTo>
                  <a:pt x="2018" y="545"/>
                </a:lnTo>
                <a:lnTo>
                  <a:pt x="1950" y="544"/>
                </a:lnTo>
                <a:lnTo>
                  <a:pt x="1883" y="544"/>
                </a:lnTo>
                <a:lnTo>
                  <a:pt x="1817" y="544"/>
                </a:lnTo>
                <a:lnTo>
                  <a:pt x="1750" y="543"/>
                </a:lnTo>
                <a:lnTo>
                  <a:pt x="1683" y="542"/>
                </a:lnTo>
                <a:lnTo>
                  <a:pt x="1616" y="541"/>
                </a:lnTo>
                <a:lnTo>
                  <a:pt x="1549" y="541"/>
                </a:lnTo>
                <a:lnTo>
                  <a:pt x="1482" y="539"/>
                </a:lnTo>
                <a:lnTo>
                  <a:pt x="1415" y="538"/>
                </a:lnTo>
                <a:lnTo>
                  <a:pt x="1348" y="537"/>
                </a:lnTo>
                <a:lnTo>
                  <a:pt x="1281" y="536"/>
                </a:lnTo>
                <a:lnTo>
                  <a:pt x="1213" y="534"/>
                </a:lnTo>
                <a:lnTo>
                  <a:pt x="1145" y="533"/>
                </a:lnTo>
                <a:lnTo>
                  <a:pt x="1077" y="531"/>
                </a:lnTo>
                <a:lnTo>
                  <a:pt x="1010" y="530"/>
                </a:lnTo>
                <a:lnTo>
                  <a:pt x="942" y="528"/>
                </a:lnTo>
                <a:lnTo>
                  <a:pt x="874" y="526"/>
                </a:lnTo>
                <a:lnTo>
                  <a:pt x="804" y="524"/>
                </a:lnTo>
                <a:lnTo>
                  <a:pt x="735" y="522"/>
                </a:lnTo>
                <a:lnTo>
                  <a:pt x="666" y="520"/>
                </a:lnTo>
                <a:lnTo>
                  <a:pt x="666" y="518"/>
                </a:lnTo>
                <a:lnTo>
                  <a:pt x="666" y="515"/>
                </a:lnTo>
                <a:lnTo>
                  <a:pt x="666" y="508"/>
                </a:lnTo>
                <a:lnTo>
                  <a:pt x="666" y="501"/>
                </a:lnTo>
                <a:lnTo>
                  <a:pt x="665" y="494"/>
                </a:lnTo>
                <a:lnTo>
                  <a:pt x="664" y="488"/>
                </a:lnTo>
                <a:lnTo>
                  <a:pt x="663" y="484"/>
                </a:lnTo>
                <a:lnTo>
                  <a:pt x="662" y="482"/>
                </a:lnTo>
                <a:lnTo>
                  <a:pt x="649" y="483"/>
                </a:lnTo>
                <a:lnTo>
                  <a:pt x="634" y="484"/>
                </a:lnTo>
                <a:lnTo>
                  <a:pt x="617" y="484"/>
                </a:lnTo>
                <a:lnTo>
                  <a:pt x="600" y="483"/>
                </a:lnTo>
                <a:lnTo>
                  <a:pt x="580" y="482"/>
                </a:lnTo>
                <a:lnTo>
                  <a:pt x="559" y="481"/>
                </a:lnTo>
                <a:lnTo>
                  <a:pt x="536" y="479"/>
                </a:lnTo>
                <a:lnTo>
                  <a:pt x="513" y="477"/>
                </a:lnTo>
                <a:lnTo>
                  <a:pt x="488" y="474"/>
                </a:lnTo>
                <a:lnTo>
                  <a:pt x="463" y="471"/>
                </a:lnTo>
                <a:lnTo>
                  <a:pt x="436" y="468"/>
                </a:lnTo>
                <a:lnTo>
                  <a:pt x="410" y="464"/>
                </a:lnTo>
                <a:lnTo>
                  <a:pt x="383" y="461"/>
                </a:lnTo>
                <a:lnTo>
                  <a:pt x="356" y="457"/>
                </a:lnTo>
                <a:lnTo>
                  <a:pt x="329" y="452"/>
                </a:lnTo>
                <a:lnTo>
                  <a:pt x="302" y="447"/>
                </a:lnTo>
                <a:lnTo>
                  <a:pt x="276" y="441"/>
                </a:lnTo>
                <a:lnTo>
                  <a:pt x="249" y="435"/>
                </a:lnTo>
                <a:lnTo>
                  <a:pt x="223" y="429"/>
                </a:lnTo>
                <a:lnTo>
                  <a:pt x="199" y="422"/>
                </a:lnTo>
                <a:lnTo>
                  <a:pt x="174" y="416"/>
                </a:lnTo>
                <a:lnTo>
                  <a:pt x="151" y="409"/>
                </a:lnTo>
                <a:lnTo>
                  <a:pt x="129" y="402"/>
                </a:lnTo>
                <a:lnTo>
                  <a:pt x="107" y="394"/>
                </a:lnTo>
                <a:lnTo>
                  <a:pt x="87" y="386"/>
                </a:lnTo>
                <a:lnTo>
                  <a:pt x="69" y="378"/>
                </a:lnTo>
                <a:lnTo>
                  <a:pt x="52" y="369"/>
                </a:lnTo>
                <a:lnTo>
                  <a:pt x="38" y="359"/>
                </a:lnTo>
                <a:lnTo>
                  <a:pt x="26" y="352"/>
                </a:lnTo>
                <a:lnTo>
                  <a:pt x="15" y="342"/>
                </a:lnTo>
                <a:lnTo>
                  <a:pt x="7" y="332"/>
                </a:lnTo>
                <a:lnTo>
                  <a:pt x="1" y="322"/>
                </a:lnTo>
                <a:lnTo>
                  <a:pt x="0" y="318"/>
                </a:lnTo>
                <a:lnTo>
                  <a:pt x="1" y="313"/>
                </a:lnTo>
                <a:lnTo>
                  <a:pt x="3" y="308"/>
                </a:lnTo>
                <a:lnTo>
                  <a:pt x="8" y="304"/>
                </a:lnTo>
                <a:lnTo>
                  <a:pt x="13" y="299"/>
                </a:lnTo>
                <a:lnTo>
                  <a:pt x="20" y="294"/>
                </a:lnTo>
                <a:lnTo>
                  <a:pt x="28" y="289"/>
                </a:lnTo>
                <a:lnTo>
                  <a:pt x="36" y="283"/>
                </a:lnTo>
                <a:lnTo>
                  <a:pt x="46" y="278"/>
                </a:lnTo>
                <a:lnTo>
                  <a:pt x="55" y="273"/>
                </a:lnTo>
                <a:lnTo>
                  <a:pt x="65" y="268"/>
                </a:lnTo>
                <a:lnTo>
                  <a:pt x="75" y="263"/>
                </a:lnTo>
                <a:lnTo>
                  <a:pt x="85" y="258"/>
                </a:lnTo>
                <a:lnTo>
                  <a:pt x="96" y="254"/>
                </a:lnTo>
                <a:lnTo>
                  <a:pt x="105" y="249"/>
                </a:lnTo>
                <a:lnTo>
                  <a:pt x="114" y="245"/>
                </a:lnTo>
                <a:lnTo>
                  <a:pt x="205" y="207"/>
                </a:lnTo>
                <a:lnTo>
                  <a:pt x="298" y="172"/>
                </a:lnTo>
                <a:lnTo>
                  <a:pt x="393" y="141"/>
                </a:lnTo>
                <a:lnTo>
                  <a:pt x="489" y="113"/>
                </a:lnTo>
                <a:lnTo>
                  <a:pt x="587" y="88"/>
                </a:lnTo>
                <a:lnTo>
                  <a:pt x="685" y="68"/>
                </a:lnTo>
                <a:lnTo>
                  <a:pt x="783" y="50"/>
                </a:lnTo>
                <a:lnTo>
                  <a:pt x="884" y="35"/>
                </a:lnTo>
                <a:lnTo>
                  <a:pt x="985" y="23"/>
                </a:lnTo>
                <a:lnTo>
                  <a:pt x="1085" y="14"/>
                </a:lnTo>
                <a:lnTo>
                  <a:pt x="1187" y="7"/>
                </a:lnTo>
                <a:lnTo>
                  <a:pt x="1289" y="2"/>
                </a:lnTo>
                <a:lnTo>
                  <a:pt x="1390" y="0"/>
                </a:lnTo>
                <a:lnTo>
                  <a:pt x="1491" y="0"/>
                </a:lnTo>
                <a:lnTo>
                  <a:pt x="1593" y="2"/>
                </a:lnTo>
                <a:lnTo>
                  <a:pt x="1693" y="6"/>
                </a:lnTo>
                <a:lnTo>
                  <a:pt x="1793" y="12"/>
                </a:lnTo>
                <a:lnTo>
                  <a:pt x="1892" y="19"/>
                </a:lnTo>
                <a:lnTo>
                  <a:pt x="1990" y="27"/>
                </a:lnTo>
                <a:lnTo>
                  <a:pt x="2087" y="36"/>
                </a:lnTo>
                <a:lnTo>
                  <a:pt x="2183" y="47"/>
                </a:lnTo>
                <a:lnTo>
                  <a:pt x="2277" y="59"/>
                </a:lnTo>
                <a:lnTo>
                  <a:pt x="2370" y="72"/>
                </a:lnTo>
                <a:lnTo>
                  <a:pt x="2461" y="84"/>
                </a:lnTo>
                <a:lnTo>
                  <a:pt x="2550" y="98"/>
                </a:lnTo>
                <a:lnTo>
                  <a:pt x="2638" y="113"/>
                </a:lnTo>
                <a:lnTo>
                  <a:pt x="2722" y="128"/>
                </a:lnTo>
                <a:lnTo>
                  <a:pt x="2805" y="142"/>
                </a:lnTo>
                <a:lnTo>
                  <a:pt x="2885" y="156"/>
                </a:lnTo>
                <a:lnTo>
                  <a:pt x="2963" y="171"/>
                </a:lnTo>
                <a:lnTo>
                  <a:pt x="3037" y="185"/>
                </a:lnTo>
                <a:lnTo>
                  <a:pt x="3108" y="198"/>
                </a:lnTo>
                <a:lnTo>
                  <a:pt x="3112" y="198"/>
                </a:lnTo>
                <a:lnTo>
                  <a:pt x="3122" y="200"/>
                </a:lnTo>
                <a:lnTo>
                  <a:pt x="3138" y="204"/>
                </a:lnTo>
                <a:lnTo>
                  <a:pt x="3160" y="208"/>
                </a:lnTo>
                <a:lnTo>
                  <a:pt x="3186" y="213"/>
                </a:lnTo>
                <a:lnTo>
                  <a:pt x="3217" y="220"/>
                </a:lnTo>
                <a:lnTo>
                  <a:pt x="3252" y="228"/>
                </a:lnTo>
                <a:lnTo>
                  <a:pt x="3291" y="236"/>
                </a:lnTo>
                <a:lnTo>
                  <a:pt x="3333" y="245"/>
                </a:lnTo>
                <a:lnTo>
                  <a:pt x="3377" y="254"/>
                </a:lnTo>
                <a:lnTo>
                  <a:pt x="3423" y="265"/>
                </a:lnTo>
                <a:lnTo>
                  <a:pt x="3472" y="275"/>
                </a:lnTo>
                <a:lnTo>
                  <a:pt x="3521" y="287"/>
                </a:lnTo>
                <a:lnTo>
                  <a:pt x="3572" y="299"/>
                </a:lnTo>
                <a:lnTo>
                  <a:pt x="3622" y="309"/>
                </a:lnTo>
                <a:lnTo>
                  <a:pt x="3674" y="322"/>
                </a:lnTo>
                <a:lnTo>
                  <a:pt x="3724" y="334"/>
                </a:lnTo>
                <a:lnTo>
                  <a:pt x="3773" y="346"/>
                </a:lnTo>
                <a:lnTo>
                  <a:pt x="3821" y="357"/>
                </a:lnTo>
                <a:lnTo>
                  <a:pt x="3867" y="368"/>
                </a:lnTo>
                <a:lnTo>
                  <a:pt x="3910" y="379"/>
                </a:lnTo>
                <a:lnTo>
                  <a:pt x="3950" y="390"/>
                </a:lnTo>
                <a:lnTo>
                  <a:pt x="3988" y="400"/>
                </a:lnTo>
                <a:lnTo>
                  <a:pt x="4021" y="409"/>
                </a:lnTo>
                <a:lnTo>
                  <a:pt x="4050" y="417"/>
                </a:lnTo>
                <a:lnTo>
                  <a:pt x="4074" y="425"/>
                </a:lnTo>
                <a:lnTo>
                  <a:pt x="4094" y="432"/>
                </a:lnTo>
                <a:lnTo>
                  <a:pt x="4107" y="438"/>
                </a:lnTo>
                <a:lnTo>
                  <a:pt x="4115" y="442"/>
                </a:lnTo>
                <a:lnTo>
                  <a:pt x="4116" y="446"/>
                </a:lnTo>
                <a:lnTo>
                  <a:pt x="4109" y="448"/>
                </a:lnTo>
                <a:lnTo>
                  <a:pt x="4096" y="449"/>
                </a:lnTo>
                <a:lnTo>
                  <a:pt x="3317" y="453"/>
                </a:lnTo>
                <a:lnTo>
                  <a:pt x="3320" y="533"/>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6868" name="Freeform 5"/>
          <p:cNvSpPr>
            <a:spLocks/>
          </p:cNvSpPr>
          <p:nvPr/>
        </p:nvSpPr>
        <p:spPr bwMode="auto">
          <a:xfrm>
            <a:off x="6586265" y="3500636"/>
            <a:ext cx="1595437" cy="144462"/>
          </a:xfrm>
          <a:custGeom>
            <a:avLst/>
            <a:gdLst>
              <a:gd name="T0" fmla="*/ 2147483647 w 1005"/>
              <a:gd name="T1" fmla="*/ 2147483647 h 91"/>
              <a:gd name="T2" fmla="*/ 0 w 1005"/>
              <a:gd name="T3" fmla="*/ 2147483647 h 91"/>
              <a:gd name="T4" fmla="*/ 2147483647 w 1005"/>
              <a:gd name="T5" fmla="*/ 0 h 91"/>
              <a:gd name="T6" fmla="*/ 2147483647 w 1005"/>
              <a:gd name="T7" fmla="*/ 2147483647 h 91"/>
              <a:gd name="T8" fmla="*/ 2147483647 w 1005"/>
              <a:gd name="T9" fmla="*/ 2147483647 h 91"/>
              <a:gd name="T10" fmla="*/ 2147483647 w 1005"/>
              <a:gd name="T11" fmla="*/ 2147483647 h 91"/>
              <a:gd name="T12" fmla="*/ 2147483647 w 1005"/>
              <a:gd name="T13" fmla="*/ 2147483647 h 91"/>
              <a:gd name="T14" fmla="*/ 2147483647 w 1005"/>
              <a:gd name="T15" fmla="*/ 2147483647 h 91"/>
              <a:gd name="T16" fmla="*/ 2147483647 w 1005"/>
              <a:gd name="T17" fmla="*/ 2147483647 h 91"/>
              <a:gd name="T18" fmla="*/ 2147483647 w 1005"/>
              <a:gd name="T19" fmla="*/ 2147483647 h 91"/>
              <a:gd name="T20" fmla="*/ 2147483647 w 1005"/>
              <a:gd name="T21" fmla="*/ 2147483647 h 91"/>
              <a:gd name="T22" fmla="*/ 2147483647 w 1005"/>
              <a:gd name="T23" fmla="*/ 2147483647 h 91"/>
              <a:gd name="T24" fmla="*/ 2147483647 w 1005"/>
              <a:gd name="T25" fmla="*/ 2147483647 h 91"/>
              <a:gd name="T26" fmla="*/ 2147483647 w 1005"/>
              <a:gd name="T27" fmla="*/ 2147483647 h 91"/>
              <a:gd name="T28" fmla="*/ 2147483647 w 1005"/>
              <a:gd name="T29" fmla="*/ 2147483647 h 91"/>
              <a:gd name="T30" fmla="*/ 2147483647 w 1005"/>
              <a:gd name="T31" fmla="*/ 2147483647 h 91"/>
              <a:gd name="T32" fmla="*/ 2147483647 w 1005"/>
              <a:gd name="T33" fmla="*/ 2147483647 h 91"/>
              <a:gd name="T34" fmla="*/ 2147483647 w 1005"/>
              <a:gd name="T35" fmla="*/ 2147483647 h 91"/>
              <a:gd name="T36" fmla="*/ 2147483647 w 1005"/>
              <a:gd name="T37" fmla="*/ 2147483647 h 91"/>
              <a:gd name="T38" fmla="*/ 2147483647 w 1005"/>
              <a:gd name="T39" fmla="*/ 2147483647 h 91"/>
              <a:gd name="T40" fmla="*/ 2147483647 w 1005"/>
              <a:gd name="T41" fmla="*/ 2147483647 h 91"/>
              <a:gd name="T42" fmla="*/ 2147483647 w 1005"/>
              <a:gd name="T43" fmla="*/ 2147483647 h 91"/>
              <a:gd name="T44" fmla="*/ 2147483647 w 1005"/>
              <a:gd name="T45" fmla="*/ 2147483647 h 91"/>
              <a:gd name="T46" fmla="*/ 2147483647 w 1005"/>
              <a:gd name="T47" fmla="*/ 2147483647 h 91"/>
              <a:gd name="T48" fmla="*/ 2147483647 w 1005"/>
              <a:gd name="T49" fmla="*/ 2147483647 h 91"/>
              <a:gd name="T50" fmla="*/ 2147483647 w 1005"/>
              <a:gd name="T51" fmla="*/ 2147483647 h 91"/>
              <a:gd name="T52" fmla="*/ 2147483647 w 1005"/>
              <a:gd name="T53" fmla="*/ 2147483647 h 91"/>
              <a:gd name="T54" fmla="*/ 2147483647 w 1005"/>
              <a:gd name="T55" fmla="*/ 2147483647 h 91"/>
              <a:gd name="T56" fmla="*/ 2147483647 w 1005"/>
              <a:gd name="T57" fmla="*/ 2147483647 h 91"/>
              <a:gd name="T58" fmla="*/ 2147483647 w 1005"/>
              <a:gd name="T59" fmla="*/ 2147483647 h 91"/>
              <a:gd name="T60" fmla="*/ 2147483647 w 1005"/>
              <a:gd name="T61" fmla="*/ 2147483647 h 91"/>
              <a:gd name="T62" fmla="*/ 2147483647 w 1005"/>
              <a:gd name="T63" fmla="*/ 2147483647 h 91"/>
              <a:gd name="T64" fmla="*/ 2147483647 w 1005"/>
              <a:gd name="T65" fmla="*/ 2147483647 h 91"/>
              <a:gd name="T66" fmla="*/ 2147483647 w 1005"/>
              <a:gd name="T67" fmla="*/ 2147483647 h 91"/>
              <a:gd name="T68" fmla="*/ 2147483647 w 1005"/>
              <a:gd name="T69" fmla="*/ 2147483647 h 91"/>
              <a:gd name="T70" fmla="*/ 2147483647 w 1005"/>
              <a:gd name="T71" fmla="*/ 2147483647 h 91"/>
              <a:gd name="T72" fmla="*/ 2147483647 w 1005"/>
              <a:gd name="T73" fmla="*/ 2147483647 h 91"/>
              <a:gd name="T74" fmla="*/ 2147483647 w 1005"/>
              <a:gd name="T75" fmla="*/ 2147483647 h 91"/>
              <a:gd name="T76" fmla="*/ 2147483647 w 1005"/>
              <a:gd name="T77" fmla="*/ 2147483647 h 91"/>
              <a:gd name="T78" fmla="*/ 2147483647 w 1005"/>
              <a:gd name="T79" fmla="*/ 2147483647 h 91"/>
              <a:gd name="T80" fmla="*/ 2147483647 w 1005"/>
              <a:gd name="T81" fmla="*/ 2147483647 h 91"/>
              <a:gd name="T82" fmla="*/ 2147483647 w 1005"/>
              <a:gd name="T83" fmla="*/ 2147483647 h 91"/>
              <a:gd name="T84" fmla="*/ 2147483647 w 1005"/>
              <a:gd name="T85" fmla="*/ 2147483647 h 91"/>
              <a:gd name="T86" fmla="*/ 2147483647 w 1005"/>
              <a:gd name="T87" fmla="*/ 2147483647 h 91"/>
              <a:gd name="T88" fmla="*/ 2147483647 w 1005"/>
              <a:gd name="T89" fmla="*/ 2147483647 h 91"/>
              <a:gd name="T90" fmla="*/ 2147483647 w 1005"/>
              <a:gd name="T91" fmla="*/ 2147483647 h 91"/>
              <a:gd name="T92" fmla="*/ 2147483647 w 1005"/>
              <a:gd name="T93" fmla="*/ 2147483647 h 91"/>
              <a:gd name="T94" fmla="*/ 2147483647 w 1005"/>
              <a:gd name="T95" fmla="*/ 2147483647 h 91"/>
              <a:gd name="T96" fmla="*/ 2147483647 w 1005"/>
              <a:gd name="T97" fmla="*/ 2147483647 h 91"/>
              <a:gd name="T98" fmla="*/ 2147483647 w 1005"/>
              <a:gd name="T99" fmla="*/ 2147483647 h 91"/>
              <a:gd name="T100" fmla="*/ 2147483647 w 1005"/>
              <a:gd name="T101" fmla="*/ 2147483647 h 9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005"/>
              <a:gd name="T154" fmla="*/ 0 h 91"/>
              <a:gd name="T155" fmla="*/ 1005 w 1005"/>
              <a:gd name="T156" fmla="*/ 91 h 9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005" h="91">
                <a:moveTo>
                  <a:pt x="1" y="90"/>
                </a:moveTo>
                <a:lnTo>
                  <a:pt x="0" y="2"/>
                </a:lnTo>
                <a:lnTo>
                  <a:pt x="795" y="0"/>
                </a:lnTo>
                <a:lnTo>
                  <a:pt x="808" y="3"/>
                </a:lnTo>
                <a:lnTo>
                  <a:pt x="820" y="6"/>
                </a:lnTo>
                <a:lnTo>
                  <a:pt x="833" y="10"/>
                </a:lnTo>
                <a:lnTo>
                  <a:pt x="846" y="14"/>
                </a:lnTo>
                <a:lnTo>
                  <a:pt x="859" y="19"/>
                </a:lnTo>
                <a:lnTo>
                  <a:pt x="871" y="24"/>
                </a:lnTo>
                <a:lnTo>
                  <a:pt x="883" y="29"/>
                </a:lnTo>
                <a:lnTo>
                  <a:pt x="897" y="35"/>
                </a:lnTo>
                <a:lnTo>
                  <a:pt x="910" y="41"/>
                </a:lnTo>
                <a:lnTo>
                  <a:pt x="923" y="48"/>
                </a:lnTo>
                <a:lnTo>
                  <a:pt x="936" y="54"/>
                </a:lnTo>
                <a:lnTo>
                  <a:pt x="949" y="61"/>
                </a:lnTo>
                <a:lnTo>
                  <a:pt x="963" y="67"/>
                </a:lnTo>
                <a:lnTo>
                  <a:pt x="976" y="73"/>
                </a:lnTo>
                <a:lnTo>
                  <a:pt x="990" y="80"/>
                </a:lnTo>
                <a:lnTo>
                  <a:pt x="1004" y="86"/>
                </a:lnTo>
                <a:lnTo>
                  <a:pt x="1002" y="86"/>
                </a:lnTo>
                <a:lnTo>
                  <a:pt x="998" y="86"/>
                </a:lnTo>
                <a:lnTo>
                  <a:pt x="990" y="86"/>
                </a:lnTo>
                <a:lnTo>
                  <a:pt x="980" y="86"/>
                </a:lnTo>
                <a:lnTo>
                  <a:pt x="966" y="86"/>
                </a:lnTo>
                <a:lnTo>
                  <a:pt x="950" y="86"/>
                </a:lnTo>
                <a:lnTo>
                  <a:pt x="932" y="87"/>
                </a:lnTo>
                <a:lnTo>
                  <a:pt x="911" y="87"/>
                </a:lnTo>
                <a:lnTo>
                  <a:pt x="887" y="87"/>
                </a:lnTo>
                <a:lnTo>
                  <a:pt x="862" y="87"/>
                </a:lnTo>
                <a:lnTo>
                  <a:pt x="835" y="87"/>
                </a:lnTo>
                <a:lnTo>
                  <a:pt x="806" y="87"/>
                </a:lnTo>
                <a:lnTo>
                  <a:pt x="774" y="87"/>
                </a:lnTo>
                <a:lnTo>
                  <a:pt x="742" y="87"/>
                </a:lnTo>
                <a:lnTo>
                  <a:pt x="707" y="87"/>
                </a:lnTo>
                <a:lnTo>
                  <a:pt x="672" y="88"/>
                </a:lnTo>
                <a:lnTo>
                  <a:pt x="635" y="88"/>
                </a:lnTo>
                <a:lnTo>
                  <a:pt x="597" y="88"/>
                </a:lnTo>
                <a:lnTo>
                  <a:pt x="557" y="88"/>
                </a:lnTo>
                <a:lnTo>
                  <a:pt x="517" y="88"/>
                </a:lnTo>
                <a:lnTo>
                  <a:pt x="476" y="88"/>
                </a:lnTo>
                <a:lnTo>
                  <a:pt x="434" y="88"/>
                </a:lnTo>
                <a:lnTo>
                  <a:pt x="391" y="89"/>
                </a:lnTo>
                <a:lnTo>
                  <a:pt x="348" y="89"/>
                </a:lnTo>
                <a:lnTo>
                  <a:pt x="305" y="89"/>
                </a:lnTo>
                <a:lnTo>
                  <a:pt x="261" y="90"/>
                </a:lnTo>
                <a:lnTo>
                  <a:pt x="218" y="90"/>
                </a:lnTo>
                <a:lnTo>
                  <a:pt x="173" y="90"/>
                </a:lnTo>
                <a:lnTo>
                  <a:pt x="129" y="90"/>
                </a:lnTo>
                <a:lnTo>
                  <a:pt x="86" y="90"/>
                </a:lnTo>
                <a:lnTo>
                  <a:pt x="43" y="90"/>
                </a:lnTo>
                <a:lnTo>
                  <a:pt x="1" y="90"/>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6869" name="Rectangle 6"/>
          <p:cNvSpPr>
            <a:spLocks noChangeArrowheads="1"/>
          </p:cNvSpPr>
          <p:nvPr/>
        </p:nvSpPr>
        <p:spPr bwMode="auto">
          <a:xfrm>
            <a:off x="0" y="1196752"/>
            <a:ext cx="9144000" cy="520655"/>
          </a:xfrm>
          <a:prstGeom prst="rect">
            <a:avLst/>
          </a:prstGeom>
          <a:noFill/>
          <a:ln w="12700">
            <a:noFill/>
            <a:miter lim="800000"/>
            <a:headEnd/>
            <a:tailEnd/>
          </a:ln>
        </p:spPr>
        <p:txBody>
          <a:bodyPr wrap="square" lIns="90488" tIns="44450" rIns="90488" bIns="44450">
            <a:spAutoFit/>
          </a:bodyPr>
          <a:lstStyle/>
          <a:p>
            <a:pPr algn="ctr" eaLnBrk="0" hangingPunct="0"/>
            <a:r>
              <a:rPr lang="en-GB" sz="2800" b="1" dirty="0" smtClean="0">
                <a:solidFill>
                  <a:srgbClr val="FFFF00"/>
                </a:solidFill>
              </a:rPr>
              <a:t>6. Krueger flap</a:t>
            </a:r>
            <a:endParaRPr lang="en-GB" sz="2800" b="1" dirty="0">
              <a:solidFill>
                <a:srgbClr val="FFFF00"/>
              </a:solidFill>
            </a:endParaRPr>
          </a:p>
        </p:txBody>
      </p:sp>
      <p:sp>
        <p:nvSpPr>
          <p:cNvPr id="314375" name="Rectangle 7"/>
          <p:cNvSpPr>
            <a:spLocks noChangeArrowheads="1"/>
          </p:cNvSpPr>
          <p:nvPr/>
        </p:nvSpPr>
        <p:spPr bwMode="auto">
          <a:xfrm>
            <a:off x="0" y="4869160"/>
            <a:ext cx="9144000" cy="520655"/>
          </a:xfrm>
          <a:prstGeom prst="rect">
            <a:avLst/>
          </a:prstGeom>
          <a:noFill/>
          <a:ln w="12700">
            <a:noFill/>
            <a:miter lim="800000"/>
            <a:headEnd/>
            <a:tailEnd/>
          </a:ln>
        </p:spPr>
        <p:txBody>
          <a:bodyPr wrap="square" lIns="90488" tIns="44450" rIns="90488" bIns="44450">
            <a:spAutoFit/>
          </a:bodyPr>
          <a:lstStyle/>
          <a:p>
            <a:pPr algn="ctr" eaLnBrk="0" hangingPunct="0">
              <a:spcBef>
                <a:spcPct val="50000"/>
              </a:spcBef>
            </a:pPr>
            <a:r>
              <a:rPr lang="en-GB" sz="2800" b="1" dirty="0">
                <a:solidFill>
                  <a:srgbClr val="FFFF00"/>
                </a:solidFill>
              </a:rPr>
              <a:t>50</a:t>
            </a:r>
            <a:r>
              <a:rPr lang="en-GB" sz="2800" b="1" dirty="0" smtClean="0">
                <a:solidFill>
                  <a:srgbClr val="FFFF00"/>
                </a:solidFill>
              </a:rPr>
              <a:t>% increase </a:t>
            </a:r>
            <a:r>
              <a:rPr lang="en-GB" sz="2800" b="1" dirty="0">
                <a:solidFill>
                  <a:srgbClr val="FFFF00"/>
                </a:solidFill>
              </a:rPr>
              <a:t>C</a:t>
            </a:r>
            <a:r>
              <a:rPr lang="en-GB" sz="2800" b="1" baseline="-25000" dirty="0">
                <a:solidFill>
                  <a:srgbClr val="FFFF00"/>
                </a:solidFill>
              </a:rPr>
              <a:t>LMAX </a:t>
            </a:r>
            <a:r>
              <a:rPr lang="en-GB" sz="2800" b="1" dirty="0">
                <a:solidFill>
                  <a:srgbClr val="FFFF00"/>
                </a:solidFill>
              </a:rPr>
              <a:t>Critical </a:t>
            </a:r>
            <a:r>
              <a:rPr lang="en-GB" sz="2800" b="1" dirty="0" smtClean="0">
                <a:solidFill>
                  <a:srgbClr val="FFFF00"/>
                </a:solidFill>
              </a:rPr>
              <a:t>angle </a:t>
            </a:r>
            <a:r>
              <a:rPr lang="en-GB" sz="2800" b="1" dirty="0">
                <a:solidFill>
                  <a:srgbClr val="FFFF00"/>
                </a:solidFill>
              </a:rPr>
              <a:t>25</a:t>
            </a:r>
            <a:r>
              <a:rPr lang="en-GB" sz="2800" b="1" baseline="30000" dirty="0">
                <a:solidFill>
                  <a:srgbClr val="FFFF00"/>
                </a:solidFill>
              </a:rPr>
              <a:t>o</a:t>
            </a:r>
          </a:p>
        </p:txBody>
      </p:sp>
      <p:grpSp>
        <p:nvGrpSpPr>
          <p:cNvPr id="2" name="Group 9"/>
          <p:cNvGrpSpPr>
            <a:grpSpLocks/>
          </p:cNvGrpSpPr>
          <p:nvPr/>
        </p:nvGrpSpPr>
        <p:grpSpPr bwMode="auto">
          <a:xfrm rot="261251">
            <a:off x="261665" y="3005336"/>
            <a:ext cx="2082800" cy="792162"/>
            <a:chOff x="1837" y="1434"/>
            <a:chExt cx="1134" cy="499"/>
          </a:xfrm>
        </p:grpSpPr>
        <p:sp>
          <p:nvSpPr>
            <p:cNvPr id="36872" name="Freeform 4"/>
            <p:cNvSpPr>
              <a:spLocks/>
            </p:cNvSpPr>
            <p:nvPr/>
          </p:nvSpPr>
          <p:spPr bwMode="auto">
            <a:xfrm rot="-7233706">
              <a:off x="2472" y="1434"/>
              <a:ext cx="499" cy="499"/>
            </a:xfrm>
            <a:custGeom>
              <a:avLst/>
              <a:gdLst>
                <a:gd name="T0" fmla="*/ 35 w 533"/>
                <a:gd name="T1" fmla="*/ 618 h 448"/>
                <a:gd name="T2" fmla="*/ 24 w 533"/>
                <a:gd name="T3" fmla="*/ 609 h 448"/>
                <a:gd name="T4" fmla="*/ 13 w 533"/>
                <a:gd name="T5" fmla="*/ 598 h 448"/>
                <a:gd name="T6" fmla="*/ 3 w 533"/>
                <a:gd name="T7" fmla="*/ 587 h 448"/>
                <a:gd name="T8" fmla="*/ 16 w 533"/>
                <a:gd name="T9" fmla="*/ 554 h 448"/>
                <a:gd name="T10" fmla="*/ 47 w 533"/>
                <a:gd name="T11" fmla="*/ 487 h 448"/>
                <a:gd name="T12" fmla="*/ 79 w 533"/>
                <a:gd name="T13" fmla="*/ 422 h 448"/>
                <a:gd name="T14" fmla="*/ 111 w 533"/>
                <a:gd name="T15" fmla="*/ 358 h 448"/>
                <a:gd name="T16" fmla="*/ 145 w 533"/>
                <a:gd name="T17" fmla="*/ 296 h 448"/>
                <a:gd name="T18" fmla="*/ 179 w 533"/>
                <a:gd name="T19" fmla="*/ 241 h 448"/>
                <a:gd name="T20" fmla="*/ 212 w 533"/>
                <a:gd name="T21" fmla="*/ 186 h 448"/>
                <a:gd name="T22" fmla="*/ 242 w 533"/>
                <a:gd name="T23" fmla="*/ 138 h 448"/>
                <a:gd name="T24" fmla="*/ 274 w 533"/>
                <a:gd name="T25" fmla="*/ 96 h 448"/>
                <a:gd name="T26" fmla="*/ 302 w 533"/>
                <a:gd name="T27" fmla="*/ 59 h 448"/>
                <a:gd name="T28" fmla="*/ 330 w 533"/>
                <a:gd name="T29" fmla="*/ 32 h 448"/>
                <a:gd name="T30" fmla="*/ 356 w 533"/>
                <a:gd name="T31" fmla="*/ 12 h 448"/>
                <a:gd name="T32" fmla="*/ 379 w 533"/>
                <a:gd name="T33" fmla="*/ 1 h 448"/>
                <a:gd name="T34" fmla="*/ 400 w 533"/>
                <a:gd name="T35" fmla="*/ 1 h 448"/>
                <a:gd name="T36" fmla="*/ 418 w 533"/>
                <a:gd name="T37" fmla="*/ 12 h 448"/>
                <a:gd name="T38" fmla="*/ 432 w 533"/>
                <a:gd name="T39" fmla="*/ 35 h 448"/>
                <a:gd name="T40" fmla="*/ 432 w 533"/>
                <a:gd name="T41" fmla="*/ 48 h 448"/>
                <a:gd name="T42" fmla="*/ 416 w 533"/>
                <a:gd name="T43" fmla="*/ 48 h 448"/>
                <a:gd name="T44" fmla="*/ 398 w 533"/>
                <a:gd name="T45" fmla="*/ 57 h 448"/>
                <a:gd name="T46" fmla="*/ 376 w 533"/>
                <a:gd name="T47" fmla="*/ 74 h 448"/>
                <a:gd name="T48" fmla="*/ 352 w 533"/>
                <a:gd name="T49" fmla="*/ 97 h 448"/>
                <a:gd name="T50" fmla="*/ 327 w 533"/>
                <a:gd name="T51" fmla="*/ 127 h 448"/>
                <a:gd name="T52" fmla="*/ 298 w 533"/>
                <a:gd name="T53" fmla="*/ 162 h 448"/>
                <a:gd name="T54" fmla="*/ 268 w 533"/>
                <a:gd name="T55" fmla="*/ 203 h 448"/>
                <a:gd name="T56" fmla="*/ 239 w 533"/>
                <a:gd name="T57" fmla="*/ 246 h 448"/>
                <a:gd name="T58" fmla="*/ 208 w 533"/>
                <a:gd name="T59" fmla="*/ 293 h 448"/>
                <a:gd name="T60" fmla="*/ 177 w 533"/>
                <a:gd name="T61" fmla="*/ 341 h 448"/>
                <a:gd name="T62" fmla="*/ 148 w 533"/>
                <a:gd name="T63" fmla="*/ 393 h 448"/>
                <a:gd name="T64" fmla="*/ 120 w 533"/>
                <a:gd name="T65" fmla="*/ 444 h 448"/>
                <a:gd name="T66" fmla="*/ 94 w 533"/>
                <a:gd name="T67" fmla="*/ 495 h 448"/>
                <a:gd name="T68" fmla="*/ 69 w 533"/>
                <a:gd name="T69" fmla="*/ 546 h 448"/>
                <a:gd name="T70" fmla="*/ 48 w 533"/>
                <a:gd name="T71" fmla="*/ 595 h 44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33"/>
                <a:gd name="T109" fmla="*/ 0 h 448"/>
                <a:gd name="T110" fmla="*/ 533 w 533"/>
                <a:gd name="T111" fmla="*/ 448 h 44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33" h="448">
                  <a:moveTo>
                    <a:pt x="46" y="447"/>
                  </a:moveTo>
                  <a:lnTo>
                    <a:pt x="43" y="447"/>
                  </a:lnTo>
                  <a:lnTo>
                    <a:pt x="37" y="445"/>
                  </a:lnTo>
                  <a:lnTo>
                    <a:pt x="30" y="441"/>
                  </a:lnTo>
                  <a:lnTo>
                    <a:pt x="24" y="437"/>
                  </a:lnTo>
                  <a:lnTo>
                    <a:pt x="16" y="433"/>
                  </a:lnTo>
                  <a:lnTo>
                    <a:pt x="10" y="428"/>
                  </a:lnTo>
                  <a:lnTo>
                    <a:pt x="3" y="425"/>
                  </a:lnTo>
                  <a:lnTo>
                    <a:pt x="0" y="424"/>
                  </a:lnTo>
                  <a:lnTo>
                    <a:pt x="19" y="400"/>
                  </a:lnTo>
                  <a:lnTo>
                    <a:pt x="37" y="376"/>
                  </a:lnTo>
                  <a:lnTo>
                    <a:pt x="57" y="352"/>
                  </a:lnTo>
                  <a:lnTo>
                    <a:pt x="77" y="329"/>
                  </a:lnTo>
                  <a:lnTo>
                    <a:pt x="96" y="305"/>
                  </a:lnTo>
                  <a:lnTo>
                    <a:pt x="117" y="283"/>
                  </a:lnTo>
                  <a:lnTo>
                    <a:pt x="136" y="259"/>
                  </a:lnTo>
                  <a:lnTo>
                    <a:pt x="157" y="238"/>
                  </a:lnTo>
                  <a:lnTo>
                    <a:pt x="177" y="215"/>
                  </a:lnTo>
                  <a:lnTo>
                    <a:pt x="197" y="195"/>
                  </a:lnTo>
                  <a:lnTo>
                    <a:pt x="218" y="174"/>
                  </a:lnTo>
                  <a:lnTo>
                    <a:pt x="238" y="155"/>
                  </a:lnTo>
                  <a:lnTo>
                    <a:pt x="257" y="135"/>
                  </a:lnTo>
                  <a:lnTo>
                    <a:pt x="276" y="117"/>
                  </a:lnTo>
                  <a:lnTo>
                    <a:pt x="296" y="100"/>
                  </a:lnTo>
                  <a:lnTo>
                    <a:pt x="314" y="84"/>
                  </a:lnTo>
                  <a:lnTo>
                    <a:pt x="334" y="69"/>
                  </a:lnTo>
                  <a:lnTo>
                    <a:pt x="351" y="56"/>
                  </a:lnTo>
                  <a:lnTo>
                    <a:pt x="369" y="43"/>
                  </a:lnTo>
                  <a:lnTo>
                    <a:pt x="387" y="32"/>
                  </a:lnTo>
                  <a:lnTo>
                    <a:pt x="403" y="23"/>
                  </a:lnTo>
                  <a:lnTo>
                    <a:pt x="419" y="16"/>
                  </a:lnTo>
                  <a:lnTo>
                    <a:pt x="434" y="9"/>
                  </a:lnTo>
                  <a:lnTo>
                    <a:pt x="449" y="4"/>
                  </a:lnTo>
                  <a:lnTo>
                    <a:pt x="462" y="1"/>
                  </a:lnTo>
                  <a:lnTo>
                    <a:pt x="475" y="0"/>
                  </a:lnTo>
                  <a:lnTo>
                    <a:pt x="487" y="1"/>
                  </a:lnTo>
                  <a:lnTo>
                    <a:pt x="499" y="4"/>
                  </a:lnTo>
                  <a:lnTo>
                    <a:pt x="508" y="9"/>
                  </a:lnTo>
                  <a:lnTo>
                    <a:pt x="517" y="16"/>
                  </a:lnTo>
                  <a:lnTo>
                    <a:pt x="525" y="25"/>
                  </a:lnTo>
                  <a:lnTo>
                    <a:pt x="532" y="37"/>
                  </a:lnTo>
                  <a:lnTo>
                    <a:pt x="525" y="35"/>
                  </a:lnTo>
                  <a:lnTo>
                    <a:pt x="516" y="33"/>
                  </a:lnTo>
                  <a:lnTo>
                    <a:pt x="506" y="35"/>
                  </a:lnTo>
                  <a:lnTo>
                    <a:pt x="497" y="37"/>
                  </a:lnTo>
                  <a:lnTo>
                    <a:pt x="485" y="41"/>
                  </a:lnTo>
                  <a:lnTo>
                    <a:pt x="472" y="46"/>
                  </a:lnTo>
                  <a:lnTo>
                    <a:pt x="458" y="53"/>
                  </a:lnTo>
                  <a:lnTo>
                    <a:pt x="444" y="61"/>
                  </a:lnTo>
                  <a:lnTo>
                    <a:pt x="429" y="70"/>
                  </a:lnTo>
                  <a:lnTo>
                    <a:pt x="413" y="80"/>
                  </a:lnTo>
                  <a:lnTo>
                    <a:pt x="398" y="92"/>
                  </a:lnTo>
                  <a:lnTo>
                    <a:pt x="380" y="104"/>
                  </a:lnTo>
                  <a:lnTo>
                    <a:pt x="363" y="117"/>
                  </a:lnTo>
                  <a:lnTo>
                    <a:pt x="345" y="131"/>
                  </a:lnTo>
                  <a:lnTo>
                    <a:pt x="327" y="146"/>
                  </a:lnTo>
                  <a:lnTo>
                    <a:pt x="308" y="161"/>
                  </a:lnTo>
                  <a:lnTo>
                    <a:pt x="291" y="178"/>
                  </a:lnTo>
                  <a:lnTo>
                    <a:pt x="272" y="195"/>
                  </a:lnTo>
                  <a:lnTo>
                    <a:pt x="253" y="212"/>
                  </a:lnTo>
                  <a:lnTo>
                    <a:pt x="235" y="229"/>
                  </a:lnTo>
                  <a:lnTo>
                    <a:pt x="216" y="247"/>
                  </a:lnTo>
                  <a:lnTo>
                    <a:pt x="198" y="265"/>
                  </a:lnTo>
                  <a:lnTo>
                    <a:pt x="181" y="285"/>
                  </a:lnTo>
                  <a:lnTo>
                    <a:pt x="163" y="302"/>
                  </a:lnTo>
                  <a:lnTo>
                    <a:pt x="146" y="321"/>
                  </a:lnTo>
                  <a:lnTo>
                    <a:pt x="130" y="340"/>
                  </a:lnTo>
                  <a:lnTo>
                    <a:pt x="114" y="358"/>
                  </a:lnTo>
                  <a:lnTo>
                    <a:pt x="98" y="377"/>
                  </a:lnTo>
                  <a:lnTo>
                    <a:pt x="84" y="395"/>
                  </a:lnTo>
                  <a:lnTo>
                    <a:pt x="71" y="413"/>
                  </a:lnTo>
                  <a:lnTo>
                    <a:pt x="58" y="430"/>
                  </a:lnTo>
                  <a:lnTo>
                    <a:pt x="46" y="447"/>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6873" name="Freeform 8"/>
            <p:cNvSpPr>
              <a:spLocks/>
            </p:cNvSpPr>
            <p:nvPr/>
          </p:nvSpPr>
          <p:spPr bwMode="auto">
            <a:xfrm rot="7233706" flipH="1">
              <a:off x="1837" y="1434"/>
              <a:ext cx="499" cy="499"/>
            </a:xfrm>
            <a:custGeom>
              <a:avLst/>
              <a:gdLst>
                <a:gd name="T0" fmla="*/ 35 w 533"/>
                <a:gd name="T1" fmla="*/ 618 h 448"/>
                <a:gd name="T2" fmla="*/ 24 w 533"/>
                <a:gd name="T3" fmla="*/ 609 h 448"/>
                <a:gd name="T4" fmla="*/ 13 w 533"/>
                <a:gd name="T5" fmla="*/ 598 h 448"/>
                <a:gd name="T6" fmla="*/ 3 w 533"/>
                <a:gd name="T7" fmla="*/ 587 h 448"/>
                <a:gd name="T8" fmla="*/ 16 w 533"/>
                <a:gd name="T9" fmla="*/ 554 h 448"/>
                <a:gd name="T10" fmla="*/ 47 w 533"/>
                <a:gd name="T11" fmla="*/ 487 h 448"/>
                <a:gd name="T12" fmla="*/ 79 w 533"/>
                <a:gd name="T13" fmla="*/ 422 h 448"/>
                <a:gd name="T14" fmla="*/ 111 w 533"/>
                <a:gd name="T15" fmla="*/ 358 h 448"/>
                <a:gd name="T16" fmla="*/ 145 w 533"/>
                <a:gd name="T17" fmla="*/ 296 h 448"/>
                <a:gd name="T18" fmla="*/ 179 w 533"/>
                <a:gd name="T19" fmla="*/ 241 h 448"/>
                <a:gd name="T20" fmla="*/ 212 w 533"/>
                <a:gd name="T21" fmla="*/ 186 h 448"/>
                <a:gd name="T22" fmla="*/ 242 w 533"/>
                <a:gd name="T23" fmla="*/ 138 h 448"/>
                <a:gd name="T24" fmla="*/ 274 w 533"/>
                <a:gd name="T25" fmla="*/ 96 h 448"/>
                <a:gd name="T26" fmla="*/ 302 w 533"/>
                <a:gd name="T27" fmla="*/ 59 h 448"/>
                <a:gd name="T28" fmla="*/ 330 w 533"/>
                <a:gd name="T29" fmla="*/ 32 h 448"/>
                <a:gd name="T30" fmla="*/ 356 w 533"/>
                <a:gd name="T31" fmla="*/ 12 h 448"/>
                <a:gd name="T32" fmla="*/ 379 w 533"/>
                <a:gd name="T33" fmla="*/ 1 h 448"/>
                <a:gd name="T34" fmla="*/ 400 w 533"/>
                <a:gd name="T35" fmla="*/ 1 h 448"/>
                <a:gd name="T36" fmla="*/ 418 w 533"/>
                <a:gd name="T37" fmla="*/ 12 h 448"/>
                <a:gd name="T38" fmla="*/ 432 w 533"/>
                <a:gd name="T39" fmla="*/ 35 h 448"/>
                <a:gd name="T40" fmla="*/ 432 w 533"/>
                <a:gd name="T41" fmla="*/ 48 h 448"/>
                <a:gd name="T42" fmla="*/ 416 w 533"/>
                <a:gd name="T43" fmla="*/ 48 h 448"/>
                <a:gd name="T44" fmla="*/ 398 w 533"/>
                <a:gd name="T45" fmla="*/ 57 h 448"/>
                <a:gd name="T46" fmla="*/ 376 w 533"/>
                <a:gd name="T47" fmla="*/ 74 h 448"/>
                <a:gd name="T48" fmla="*/ 352 w 533"/>
                <a:gd name="T49" fmla="*/ 97 h 448"/>
                <a:gd name="T50" fmla="*/ 327 w 533"/>
                <a:gd name="T51" fmla="*/ 127 h 448"/>
                <a:gd name="T52" fmla="*/ 298 w 533"/>
                <a:gd name="T53" fmla="*/ 162 h 448"/>
                <a:gd name="T54" fmla="*/ 268 w 533"/>
                <a:gd name="T55" fmla="*/ 203 h 448"/>
                <a:gd name="T56" fmla="*/ 239 w 533"/>
                <a:gd name="T57" fmla="*/ 246 h 448"/>
                <a:gd name="T58" fmla="*/ 208 w 533"/>
                <a:gd name="T59" fmla="*/ 293 h 448"/>
                <a:gd name="T60" fmla="*/ 177 w 533"/>
                <a:gd name="T61" fmla="*/ 341 h 448"/>
                <a:gd name="T62" fmla="*/ 148 w 533"/>
                <a:gd name="T63" fmla="*/ 393 h 448"/>
                <a:gd name="T64" fmla="*/ 120 w 533"/>
                <a:gd name="T65" fmla="*/ 444 h 448"/>
                <a:gd name="T66" fmla="*/ 94 w 533"/>
                <a:gd name="T67" fmla="*/ 495 h 448"/>
                <a:gd name="T68" fmla="*/ 69 w 533"/>
                <a:gd name="T69" fmla="*/ 546 h 448"/>
                <a:gd name="T70" fmla="*/ 48 w 533"/>
                <a:gd name="T71" fmla="*/ 595 h 44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33"/>
                <a:gd name="T109" fmla="*/ 0 h 448"/>
                <a:gd name="T110" fmla="*/ 533 w 533"/>
                <a:gd name="T111" fmla="*/ 448 h 44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33" h="448">
                  <a:moveTo>
                    <a:pt x="46" y="447"/>
                  </a:moveTo>
                  <a:lnTo>
                    <a:pt x="43" y="447"/>
                  </a:lnTo>
                  <a:lnTo>
                    <a:pt x="37" y="445"/>
                  </a:lnTo>
                  <a:lnTo>
                    <a:pt x="30" y="441"/>
                  </a:lnTo>
                  <a:lnTo>
                    <a:pt x="24" y="437"/>
                  </a:lnTo>
                  <a:lnTo>
                    <a:pt x="16" y="433"/>
                  </a:lnTo>
                  <a:lnTo>
                    <a:pt x="10" y="428"/>
                  </a:lnTo>
                  <a:lnTo>
                    <a:pt x="3" y="425"/>
                  </a:lnTo>
                  <a:lnTo>
                    <a:pt x="0" y="424"/>
                  </a:lnTo>
                  <a:lnTo>
                    <a:pt x="19" y="400"/>
                  </a:lnTo>
                  <a:lnTo>
                    <a:pt x="37" y="376"/>
                  </a:lnTo>
                  <a:lnTo>
                    <a:pt x="57" y="352"/>
                  </a:lnTo>
                  <a:lnTo>
                    <a:pt x="77" y="329"/>
                  </a:lnTo>
                  <a:lnTo>
                    <a:pt x="96" y="305"/>
                  </a:lnTo>
                  <a:lnTo>
                    <a:pt x="117" y="283"/>
                  </a:lnTo>
                  <a:lnTo>
                    <a:pt x="136" y="259"/>
                  </a:lnTo>
                  <a:lnTo>
                    <a:pt x="157" y="238"/>
                  </a:lnTo>
                  <a:lnTo>
                    <a:pt x="177" y="215"/>
                  </a:lnTo>
                  <a:lnTo>
                    <a:pt x="197" y="195"/>
                  </a:lnTo>
                  <a:lnTo>
                    <a:pt x="218" y="174"/>
                  </a:lnTo>
                  <a:lnTo>
                    <a:pt x="238" y="155"/>
                  </a:lnTo>
                  <a:lnTo>
                    <a:pt x="257" y="135"/>
                  </a:lnTo>
                  <a:lnTo>
                    <a:pt x="276" y="117"/>
                  </a:lnTo>
                  <a:lnTo>
                    <a:pt x="296" y="100"/>
                  </a:lnTo>
                  <a:lnTo>
                    <a:pt x="314" y="84"/>
                  </a:lnTo>
                  <a:lnTo>
                    <a:pt x="334" y="69"/>
                  </a:lnTo>
                  <a:lnTo>
                    <a:pt x="351" y="56"/>
                  </a:lnTo>
                  <a:lnTo>
                    <a:pt x="369" y="43"/>
                  </a:lnTo>
                  <a:lnTo>
                    <a:pt x="387" y="32"/>
                  </a:lnTo>
                  <a:lnTo>
                    <a:pt x="403" y="23"/>
                  </a:lnTo>
                  <a:lnTo>
                    <a:pt x="419" y="16"/>
                  </a:lnTo>
                  <a:lnTo>
                    <a:pt x="434" y="9"/>
                  </a:lnTo>
                  <a:lnTo>
                    <a:pt x="449" y="4"/>
                  </a:lnTo>
                  <a:lnTo>
                    <a:pt x="462" y="1"/>
                  </a:lnTo>
                  <a:lnTo>
                    <a:pt x="475" y="0"/>
                  </a:lnTo>
                  <a:lnTo>
                    <a:pt x="487" y="1"/>
                  </a:lnTo>
                  <a:lnTo>
                    <a:pt x="499" y="4"/>
                  </a:lnTo>
                  <a:lnTo>
                    <a:pt x="508" y="9"/>
                  </a:lnTo>
                  <a:lnTo>
                    <a:pt x="517" y="16"/>
                  </a:lnTo>
                  <a:lnTo>
                    <a:pt x="525" y="25"/>
                  </a:lnTo>
                  <a:lnTo>
                    <a:pt x="532" y="37"/>
                  </a:lnTo>
                  <a:lnTo>
                    <a:pt x="525" y="35"/>
                  </a:lnTo>
                  <a:lnTo>
                    <a:pt x="516" y="33"/>
                  </a:lnTo>
                  <a:lnTo>
                    <a:pt x="506" y="35"/>
                  </a:lnTo>
                  <a:lnTo>
                    <a:pt x="497" y="37"/>
                  </a:lnTo>
                  <a:lnTo>
                    <a:pt x="485" y="41"/>
                  </a:lnTo>
                  <a:lnTo>
                    <a:pt x="472" y="46"/>
                  </a:lnTo>
                  <a:lnTo>
                    <a:pt x="458" y="53"/>
                  </a:lnTo>
                  <a:lnTo>
                    <a:pt x="444" y="61"/>
                  </a:lnTo>
                  <a:lnTo>
                    <a:pt x="429" y="70"/>
                  </a:lnTo>
                  <a:lnTo>
                    <a:pt x="413" y="80"/>
                  </a:lnTo>
                  <a:lnTo>
                    <a:pt x="398" y="92"/>
                  </a:lnTo>
                  <a:lnTo>
                    <a:pt x="380" y="104"/>
                  </a:lnTo>
                  <a:lnTo>
                    <a:pt x="363" y="117"/>
                  </a:lnTo>
                  <a:lnTo>
                    <a:pt x="345" y="131"/>
                  </a:lnTo>
                  <a:lnTo>
                    <a:pt x="327" y="146"/>
                  </a:lnTo>
                  <a:lnTo>
                    <a:pt x="308" y="161"/>
                  </a:lnTo>
                  <a:lnTo>
                    <a:pt x="291" y="178"/>
                  </a:lnTo>
                  <a:lnTo>
                    <a:pt x="272" y="195"/>
                  </a:lnTo>
                  <a:lnTo>
                    <a:pt x="253" y="212"/>
                  </a:lnTo>
                  <a:lnTo>
                    <a:pt x="235" y="229"/>
                  </a:lnTo>
                  <a:lnTo>
                    <a:pt x="216" y="247"/>
                  </a:lnTo>
                  <a:lnTo>
                    <a:pt x="198" y="265"/>
                  </a:lnTo>
                  <a:lnTo>
                    <a:pt x="181" y="285"/>
                  </a:lnTo>
                  <a:lnTo>
                    <a:pt x="163" y="302"/>
                  </a:lnTo>
                  <a:lnTo>
                    <a:pt x="146" y="321"/>
                  </a:lnTo>
                  <a:lnTo>
                    <a:pt x="130" y="340"/>
                  </a:lnTo>
                  <a:lnTo>
                    <a:pt x="114" y="358"/>
                  </a:lnTo>
                  <a:lnTo>
                    <a:pt x="98" y="377"/>
                  </a:lnTo>
                  <a:lnTo>
                    <a:pt x="84" y="395"/>
                  </a:lnTo>
                  <a:lnTo>
                    <a:pt x="71" y="413"/>
                  </a:lnTo>
                  <a:lnTo>
                    <a:pt x="58" y="430"/>
                  </a:lnTo>
                  <a:lnTo>
                    <a:pt x="46" y="447"/>
                  </a:lnTo>
                </a:path>
              </a:pathLst>
            </a:custGeom>
            <a:noFill/>
            <a:ln w="12700" cap="rnd" cmpd="sng">
              <a:noFill/>
              <a:prstDash val="solid"/>
              <a:round/>
              <a:headEnd type="none" w="med" len="med"/>
              <a:tailEnd type="none" w="med" len="med"/>
            </a:ln>
          </p:spPr>
          <p:txBody>
            <a:bodyPr/>
            <a:lstStyle/>
            <a:p>
              <a:endParaRPr lang="en-GB"/>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6600000">
                                      <p:cBhvr>
                                        <p:cTn id="6" dur="2000" fill="hold"/>
                                        <p:tgtEl>
                                          <p:spTgt spid="2"/>
                                        </p:tgtEl>
                                        <p:attrNameLst>
                                          <p:attrName>r</p:attrName>
                                        </p:attrNameLst>
                                      </p:cBhvr>
                                    </p:animRot>
                                  </p:childTnLst>
                                </p:cTn>
                              </p:par>
                            </p:childTnLst>
                          </p:cTn>
                        </p:par>
                        <p:par>
                          <p:cTn id="7" fill="hold">
                            <p:stCondLst>
                              <p:cond delay="2000"/>
                            </p:stCondLst>
                            <p:childTnLst>
                              <p:par>
                                <p:cTn id="8" presetID="8" presetClass="emph" presetSubtype="0" fill="hold" nodeType="afterEffect">
                                  <p:stCondLst>
                                    <p:cond delay="500"/>
                                  </p:stCondLst>
                                  <p:childTnLst>
                                    <p:animRot by="-6600000">
                                      <p:cBhvr>
                                        <p:cTn id="9" dur="2000" fill="hold"/>
                                        <p:tgtEl>
                                          <p:spTgt spid="2"/>
                                        </p:tgtEl>
                                        <p:attrNameLst>
                                          <p:attrName>r</p:attrName>
                                        </p:attrNameLst>
                                      </p:cBhvr>
                                    </p:animRot>
                                  </p:childTnLst>
                                </p:cTn>
                              </p:par>
                            </p:childTnLst>
                          </p:cTn>
                        </p:par>
                        <p:par>
                          <p:cTn id="10" fill="hold">
                            <p:stCondLst>
                              <p:cond delay="4500"/>
                            </p:stCondLst>
                            <p:childTnLst>
                              <p:par>
                                <p:cTn id="11" presetID="8" presetClass="emph" presetSubtype="0" fill="hold" nodeType="afterEffect">
                                  <p:stCondLst>
                                    <p:cond delay="500"/>
                                  </p:stCondLst>
                                  <p:childTnLst>
                                    <p:animRot by="6600000">
                                      <p:cBhvr>
                                        <p:cTn id="12" dur="2000" fill="hold"/>
                                        <p:tgtEl>
                                          <p:spTgt spid="2"/>
                                        </p:tgtEl>
                                        <p:attrNameLst>
                                          <p:attrName>r</p:attrName>
                                        </p:attrNameLst>
                                      </p:cBhvr>
                                    </p:animRo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4375"/>
                                        </p:tgtEl>
                                        <p:attrNameLst>
                                          <p:attrName>style.visibility</p:attrName>
                                        </p:attrNameLst>
                                      </p:cBhvr>
                                      <p:to>
                                        <p:strVal val="visible"/>
                                      </p:to>
                                    </p:set>
                                    <p:animEffect transition="in" filter="fade">
                                      <p:cBhvr>
                                        <p:cTn id="17" dur="1000"/>
                                        <p:tgtEl>
                                          <p:spTgt spid="3143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4375" grpId="0"/>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7890" name="Picture 4" descr="05"/>
          <p:cNvPicPr>
            <a:picLocks noGrp="1" noChangeAspect="1" noChangeArrowheads="1"/>
          </p:cNvPicPr>
          <p:nvPr>
            <p:ph type="body" idx="1"/>
          </p:nvPr>
        </p:nvPicPr>
        <p:blipFill>
          <a:blip r:embed="rId2" cstate="email"/>
          <a:srcRect/>
          <a:stretch>
            <a:fillRect/>
          </a:stretch>
        </p:blipFill>
        <p:spPr>
          <a:xfrm>
            <a:off x="0" y="765277"/>
            <a:ext cx="9144000" cy="5327447"/>
          </a:xfrm>
          <a:noFill/>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reeform 2"/>
          <p:cNvSpPr>
            <a:spLocks/>
          </p:cNvSpPr>
          <p:nvPr/>
        </p:nvSpPr>
        <p:spPr bwMode="auto">
          <a:xfrm>
            <a:off x="820664" y="3284959"/>
            <a:ext cx="7637462" cy="576262"/>
          </a:xfrm>
          <a:custGeom>
            <a:avLst/>
            <a:gdLst>
              <a:gd name="T0" fmla="*/ 2147483647 w 4811"/>
              <a:gd name="T1" fmla="*/ 2147483647 h 307"/>
              <a:gd name="T2" fmla="*/ 2147483647 w 4811"/>
              <a:gd name="T3" fmla="*/ 2147483647 h 307"/>
              <a:gd name="T4" fmla="*/ 2147483647 w 4811"/>
              <a:gd name="T5" fmla="*/ 2147483647 h 307"/>
              <a:gd name="T6" fmla="*/ 2147483647 w 4811"/>
              <a:gd name="T7" fmla="*/ 2147483647 h 307"/>
              <a:gd name="T8" fmla="*/ 2147483647 w 4811"/>
              <a:gd name="T9" fmla="*/ 2147483647 h 307"/>
              <a:gd name="T10" fmla="*/ 2147483647 w 4811"/>
              <a:gd name="T11" fmla="*/ 0 h 307"/>
              <a:gd name="T12" fmla="*/ 2147483647 w 4811"/>
              <a:gd name="T13" fmla="*/ 2147483647 h 307"/>
              <a:gd name="T14" fmla="*/ 2147483647 w 4811"/>
              <a:gd name="T15" fmla="*/ 2147483647 h 307"/>
              <a:gd name="T16" fmla="*/ 2147483647 w 4811"/>
              <a:gd name="T17" fmla="*/ 2147483647 h 307"/>
              <a:gd name="T18" fmla="*/ 2147483647 w 4811"/>
              <a:gd name="T19" fmla="*/ 2147483647 h 307"/>
              <a:gd name="T20" fmla="*/ 2147483647 w 4811"/>
              <a:gd name="T21" fmla="*/ 2147483647 h 307"/>
              <a:gd name="T22" fmla="*/ 2147483647 w 4811"/>
              <a:gd name="T23" fmla="*/ 2147483647 h 307"/>
              <a:gd name="T24" fmla="*/ 2147483647 w 4811"/>
              <a:gd name="T25" fmla="*/ 2147483647 h 307"/>
              <a:gd name="T26" fmla="*/ 2147483647 w 4811"/>
              <a:gd name="T27" fmla="*/ 2147483647 h 307"/>
              <a:gd name="T28" fmla="*/ 2147483647 w 4811"/>
              <a:gd name="T29" fmla="*/ 2147483647 h 307"/>
              <a:gd name="T30" fmla="*/ 2147483647 w 4811"/>
              <a:gd name="T31" fmla="*/ 2147483647 h 307"/>
              <a:gd name="T32" fmla="*/ 2147483647 w 4811"/>
              <a:gd name="T33" fmla="*/ 2147483647 h 307"/>
              <a:gd name="T34" fmla="*/ 2147483647 w 4811"/>
              <a:gd name="T35" fmla="*/ 2147483647 h 307"/>
              <a:gd name="T36" fmla="*/ 2147483647 w 4811"/>
              <a:gd name="T37" fmla="*/ 2147483647 h 307"/>
              <a:gd name="T38" fmla="*/ 2147483647 w 4811"/>
              <a:gd name="T39" fmla="*/ 2147483647 h 307"/>
              <a:gd name="T40" fmla="*/ 2147483647 w 4811"/>
              <a:gd name="T41" fmla="*/ 2147483647 h 307"/>
              <a:gd name="T42" fmla="*/ 2147483647 w 4811"/>
              <a:gd name="T43" fmla="*/ 2147483647 h 307"/>
              <a:gd name="T44" fmla="*/ 2147483647 w 4811"/>
              <a:gd name="T45" fmla="*/ 2147483647 h 307"/>
              <a:gd name="T46" fmla="*/ 2147483647 w 4811"/>
              <a:gd name="T47" fmla="*/ 2147483647 h 307"/>
              <a:gd name="T48" fmla="*/ 2147483647 w 4811"/>
              <a:gd name="T49" fmla="*/ 2147483647 h 307"/>
              <a:gd name="T50" fmla="*/ 2147483647 w 4811"/>
              <a:gd name="T51" fmla="*/ 2147483647 h 307"/>
              <a:gd name="T52" fmla="*/ 2147483647 w 4811"/>
              <a:gd name="T53" fmla="*/ 2147483647 h 307"/>
              <a:gd name="T54" fmla="*/ 2147483647 w 4811"/>
              <a:gd name="T55" fmla="*/ 2147483647 h 307"/>
              <a:gd name="T56" fmla="*/ 2147483647 w 4811"/>
              <a:gd name="T57" fmla="*/ 2147483647 h 307"/>
              <a:gd name="T58" fmla="*/ 2147483647 w 4811"/>
              <a:gd name="T59" fmla="*/ 2147483647 h 307"/>
              <a:gd name="T60" fmla="*/ 2147483647 w 4811"/>
              <a:gd name="T61" fmla="*/ 2147483647 h 307"/>
              <a:gd name="T62" fmla="*/ 2147483647 w 4811"/>
              <a:gd name="T63" fmla="*/ 2147483647 h 30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811"/>
              <a:gd name="T97" fmla="*/ 0 h 307"/>
              <a:gd name="T98" fmla="*/ 4811 w 4811"/>
              <a:gd name="T99" fmla="*/ 307 h 30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811" h="307">
                <a:moveTo>
                  <a:pt x="0" y="210"/>
                </a:moveTo>
                <a:lnTo>
                  <a:pt x="56" y="169"/>
                </a:lnTo>
                <a:lnTo>
                  <a:pt x="128" y="134"/>
                </a:lnTo>
                <a:lnTo>
                  <a:pt x="215" y="103"/>
                </a:lnTo>
                <a:lnTo>
                  <a:pt x="318" y="77"/>
                </a:lnTo>
                <a:lnTo>
                  <a:pt x="433" y="55"/>
                </a:lnTo>
                <a:lnTo>
                  <a:pt x="561" y="36"/>
                </a:lnTo>
                <a:lnTo>
                  <a:pt x="701" y="22"/>
                </a:lnTo>
                <a:lnTo>
                  <a:pt x="851" y="12"/>
                </a:lnTo>
                <a:lnTo>
                  <a:pt x="1010" y="5"/>
                </a:lnTo>
                <a:lnTo>
                  <a:pt x="1176" y="1"/>
                </a:lnTo>
                <a:lnTo>
                  <a:pt x="1351" y="0"/>
                </a:lnTo>
                <a:lnTo>
                  <a:pt x="1532" y="1"/>
                </a:lnTo>
                <a:lnTo>
                  <a:pt x="1717" y="6"/>
                </a:lnTo>
                <a:lnTo>
                  <a:pt x="1907" y="12"/>
                </a:lnTo>
                <a:lnTo>
                  <a:pt x="2099" y="21"/>
                </a:lnTo>
                <a:lnTo>
                  <a:pt x="2293" y="31"/>
                </a:lnTo>
                <a:lnTo>
                  <a:pt x="2488" y="44"/>
                </a:lnTo>
                <a:lnTo>
                  <a:pt x="2684" y="57"/>
                </a:lnTo>
                <a:lnTo>
                  <a:pt x="2877" y="72"/>
                </a:lnTo>
                <a:lnTo>
                  <a:pt x="3069" y="87"/>
                </a:lnTo>
                <a:lnTo>
                  <a:pt x="3258" y="103"/>
                </a:lnTo>
                <a:lnTo>
                  <a:pt x="3441" y="121"/>
                </a:lnTo>
                <a:lnTo>
                  <a:pt x="3619" y="138"/>
                </a:lnTo>
                <a:lnTo>
                  <a:pt x="3791" y="154"/>
                </a:lnTo>
                <a:lnTo>
                  <a:pt x="3957" y="172"/>
                </a:lnTo>
                <a:lnTo>
                  <a:pt x="4113" y="188"/>
                </a:lnTo>
                <a:lnTo>
                  <a:pt x="4259" y="204"/>
                </a:lnTo>
                <a:lnTo>
                  <a:pt x="4395" y="219"/>
                </a:lnTo>
                <a:lnTo>
                  <a:pt x="4518" y="234"/>
                </a:lnTo>
                <a:lnTo>
                  <a:pt x="4630" y="246"/>
                </a:lnTo>
                <a:lnTo>
                  <a:pt x="4727" y="257"/>
                </a:lnTo>
                <a:lnTo>
                  <a:pt x="4810" y="267"/>
                </a:lnTo>
                <a:lnTo>
                  <a:pt x="4641" y="272"/>
                </a:lnTo>
                <a:lnTo>
                  <a:pt x="4464" y="279"/>
                </a:lnTo>
                <a:lnTo>
                  <a:pt x="4281" y="282"/>
                </a:lnTo>
                <a:lnTo>
                  <a:pt x="4095" y="287"/>
                </a:lnTo>
                <a:lnTo>
                  <a:pt x="3904" y="291"/>
                </a:lnTo>
                <a:lnTo>
                  <a:pt x="3709" y="295"/>
                </a:lnTo>
                <a:lnTo>
                  <a:pt x="3512" y="297"/>
                </a:lnTo>
                <a:lnTo>
                  <a:pt x="3313" y="300"/>
                </a:lnTo>
                <a:lnTo>
                  <a:pt x="3113" y="302"/>
                </a:lnTo>
                <a:lnTo>
                  <a:pt x="2912" y="304"/>
                </a:lnTo>
                <a:lnTo>
                  <a:pt x="2712" y="305"/>
                </a:lnTo>
                <a:lnTo>
                  <a:pt x="2513" y="305"/>
                </a:lnTo>
                <a:lnTo>
                  <a:pt x="2316" y="306"/>
                </a:lnTo>
                <a:lnTo>
                  <a:pt x="2123" y="305"/>
                </a:lnTo>
                <a:lnTo>
                  <a:pt x="1933" y="305"/>
                </a:lnTo>
                <a:lnTo>
                  <a:pt x="1746" y="302"/>
                </a:lnTo>
                <a:lnTo>
                  <a:pt x="1565" y="301"/>
                </a:lnTo>
                <a:lnTo>
                  <a:pt x="1391" y="299"/>
                </a:lnTo>
                <a:lnTo>
                  <a:pt x="1223" y="296"/>
                </a:lnTo>
                <a:lnTo>
                  <a:pt x="1061" y="292"/>
                </a:lnTo>
                <a:lnTo>
                  <a:pt x="909" y="289"/>
                </a:lnTo>
                <a:lnTo>
                  <a:pt x="765" y="284"/>
                </a:lnTo>
                <a:lnTo>
                  <a:pt x="632" y="280"/>
                </a:lnTo>
                <a:lnTo>
                  <a:pt x="509" y="274"/>
                </a:lnTo>
                <a:lnTo>
                  <a:pt x="398" y="267"/>
                </a:lnTo>
                <a:lnTo>
                  <a:pt x="297" y="261"/>
                </a:lnTo>
                <a:lnTo>
                  <a:pt x="212" y="254"/>
                </a:lnTo>
                <a:lnTo>
                  <a:pt x="138" y="246"/>
                </a:lnTo>
                <a:lnTo>
                  <a:pt x="80" y="238"/>
                </a:lnTo>
                <a:lnTo>
                  <a:pt x="37" y="229"/>
                </a:lnTo>
                <a:lnTo>
                  <a:pt x="10" y="220"/>
                </a:lnTo>
                <a:lnTo>
                  <a:pt x="0" y="210"/>
                </a:lnTo>
              </a:path>
            </a:pathLst>
          </a:custGeom>
          <a:solidFill>
            <a:srgbClr val="FFFFFF"/>
          </a:solidFill>
          <a:ln w="12700" cap="rnd" cmpd="sng">
            <a:noFill/>
            <a:prstDash val="solid"/>
            <a:round/>
            <a:headEnd type="none" w="med" len="med"/>
            <a:tailEnd type="none" w="med" len="med"/>
          </a:ln>
        </p:spPr>
        <p:txBody>
          <a:bodyPr/>
          <a:lstStyle/>
          <a:p>
            <a:endParaRPr lang="en-GB"/>
          </a:p>
        </p:txBody>
      </p:sp>
      <p:sp useBgFill="1">
        <p:nvSpPr>
          <p:cNvPr id="38915" name="Rectangle 3"/>
          <p:cNvSpPr>
            <a:spLocks noChangeArrowheads="1"/>
          </p:cNvSpPr>
          <p:nvPr/>
        </p:nvSpPr>
        <p:spPr bwMode="auto">
          <a:xfrm>
            <a:off x="612701" y="2780134"/>
            <a:ext cx="1366838" cy="1584325"/>
          </a:xfrm>
          <a:prstGeom prst="rect">
            <a:avLst/>
          </a:prstGeom>
          <a:ln w="0" algn="ctr">
            <a:noFill/>
            <a:miter lim="800000"/>
            <a:headEnd/>
            <a:tailEnd/>
          </a:ln>
        </p:spPr>
        <p:txBody>
          <a:bodyPr wrap="none" anchor="ctr"/>
          <a:lstStyle/>
          <a:p>
            <a:endParaRPr lang="en-GB"/>
          </a:p>
        </p:txBody>
      </p:sp>
      <p:sp>
        <p:nvSpPr>
          <p:cNvPr id="38917" name="Rectangle 6"/>
          <p:cNvSpPr>
            <a:spLocks noChangeArrowheads="1"/>
          </p:cNvSpPr>
          <p:nvPr/>
        </p:nvSpPr>
        <p:spPr bwMode="auto">
          <a:xfrm>
            <a:off x="0" y="764704"/>
            <a:ext cx="9144000" cy="520655"/>
          </a:xfrm>
          <a:prstGeom prst="rect">
            <a:avLst/>
          </a:prstGeom>
          <a:noFill/>
          <a:ln w="12700">
            <a:noFill/>
            <a:miter lim="800000"/>
            <a:headEnd/>
            <a:tailEnd/>
          </a:ln>
        </p:spPr>
        <p:txBody>
          <a:bodyPr wrap="square" lIns="90488" tIns="44450" rIns="90488" bIns="44450">
            <a:spAutoFit/>
          </a:bodyPr>
          <a:lstStyle/>
          <a:p>
            <a:pPr algn="ctr" eaLnBrk="0" hangingPunct="0"/>
            <a:r>
              <a:rPr lang="en-GB" sz="2800" b="1" dirty="0" smtClean="0">
                <a:solidFill>
                  <a:srgbClr val="FFFF00"/>
                </a:solidFill>
              </a:rPr>
              <a:t>7. “Droop Snoot” flap</a:t>
            </a:r>
            <a:endParaRPr lang="en-GB" sz="2800" b="1" dirty="0">
              <a:solidFill>
                <a:srgbClr val="FFFF00"/>
              </a:solidFill>
            </a:endParaRPr>
          </a:p>
        </p:txBody>
      </p:sp>
      <p:sp useBgFill="1">
        <p:nvSpPr>
          <p:cNvPr id="38918" name="Rectangle 7"/>
          <p:cNvSpPr>
            <a:spLocks noChangeArrowheads="1"/>
          </p:cNvSpPr>
          <p:nvPr/>
        </p:nvSpPr>
        <p:spPr bwMode="auto">
          <a:xfrm rot="-194942">
            <a:off x="1817614" y="3021434"/>
            <a:ext cx="504825" cy="288925"/>
          </a:xfrm>
          <a:prstGeom prst="rect">
            <a:avLst/>
          </a:prstGeom>
          <a:ln w="0" algn="ctr">
            <a:noFill/>
            <a:miter lim="800000"/>
            <a:headEnd/>
            <a:tailEnd/>
          </a:ln>
        </p:spPr>
        <p:txBody>
          <a:bodyPr wrap="none" anchor="ctr"/>
          <a:lstStyle/>
          <a:p>
            <a:endParaRPr lang="en-GB"/>
          </a:p>
        </p:txBody>
      </p:sp>
      <p:sp>
        <p:nvSpPr>
          <p:cNvPr id="320520" name="Rectangle 8"/>
          <p:cNvSpPr>
            <a:spLocks noChangeArrowheads="1"/>
          </p:cNvSpPr>
          <p:nvPr/>
        </p:nvSpPr>
        <p:spPr bwMode="auto">
          <a:xfrm>
            <a:off x="0" y="5085184"/>
            <a:ext cx="9144000" cy="520655"/>
          </a:xfrm>
          <a:prstGeom prst="rect">
            <a:avLst/>
          </a:prstGeom>
          <a:noFill/>
          <a:ln w="12700">
            <a:noFill/>
            <a:miter lim="800000"/>
            <a:headEnd/>
            <a:tailEnd/>
          </a:ln>
        </p:spPr>
        <p:txBody>
          <a:bodyPr wrap="square" lIns="90488" tIns="44450" rIns="90488" bIns="44450">
            <a:spAutoFit/>
          </a:bodyPr>
          <a:lstStyle/>
          <a:p>
            <a:pPr algn="ctr" eaLnBrk="0" hangingPunct="0">
              <a:spcBef>
                <a:spcPct val="50000"/>
              </a:spcBef>
            </a:pPr>
            <a:r>
              <a:rPr lang="en-GB" sz="2800" b="1" dirty="0">
                <a:solidFill>
                  <a:srgbClr val="FFFF00"/>
                </a:solidFill>
              </a:rPr>
              <a:t>50% </a:t>
            </a:r>
            <a:r>
              <a:rPr lang="en-GB" sz="2800" b="1" dirty="0" smtClean="0">
                <a:solidFill>
                  <a:srgbClr val="FFFF00"/>
                </a:solidFill>
              </a:rPr>
              <a:t>increase </a:t>
            </a:r>
            <a:r>
              <a:rPr lang="en-GB" sz="2800" b="1" dirty="0">
                <a:solidFill>
                  <a:srgbClr val="FFFF00"/>
                </a:solidFill>
              </a:rPr>
              <a:t>C</a:t>
            </a:r>
            <a:r>
              <a:rPr lang="en-GB" sz="2800" b="1" baseline="-25000" dirty="0">
                <a:solidFill>
                  <a:srgbClr val="FFFF00"/>
                </a:solidFill>
              </a:rPr>
              <a:t>LMAX </a:t>
            </a:r>
            <a:r>
              <a:rPr lang="en-GB" sz="2800" b="1" dirty="0">
                <a:solidFill>
                  <a:srgbClr val="FFFF00"/>
                </a:solidFill>
              </a:rPr>
              <a:t>   Critical </a:t>
            </a:r>
            <a:r>
              <a:rPr lang="en-GB" sz="2800" b="1" dirty="0" smtClean="0">
                <a:solidFill>
                  <a:srgbClr val="FFFF00"/>
                </a:solidFill>
              </a:rPr>
              <a:t>angle </a:t>
            </a:r>
            <a:r>
              <a:rPr lang="en-GB" sz="2800" b="1" dirty="0">
                <a:solidFill>
                  <a:srgbClr val="FFFF00"/>
                </a:solidFill>
              </a:rPr>
              <a:t>20</a:t>
            </a:r>
            <a:r>
              <a:rPr lang="en-GB" sz="2800" b="1" baseline="30000" dirty="0">
                <a:solidFill>
                  <a:srgbClr val="FFFF00"/>
                </a:solidFill>
              </a:rPr>
              <a:t>o</a:t>
            </a:r>
          </a:p>
        </p:txBody>
      </p:sp>
      <p:grpSp>
        <p:nvGrpSpPr>
          <p:cNvPr id="2" name="Group 10"/>
          <p:cNvGrpSpPr>
            <a:grpSpLocks/>
          </p:cNvGrpSpPr>
          <p:nvPr/>
        </p:nvGrpSpPr>
        <p:grpSpPr bwMode="auto">
          <a:xfrm>
            <a:off x="941314" y="3083346"/>
            <a:ext cx="2400300" cy="1079500"/>
            <a:chOff x="2517" y="2795"/>
            <a:chExt cx="1512" cy="680"/>
          </a:xfrm>
        </p:grpSpPr>
        <p:sp>
          <p:nvSpPr>
            <p:cNvPr id="38922" name="Freeform 5"/>
            <p:cNvSpPr>
              <a:spLocks/>
            </p:cNvSpPr>
            <p:nvPr/>
          </p:nvSpPr>
          <p:spPr bwMode="auto">
            <a:xfrm rot="1441457">
              <a:off x="2517" y="2795"/>
              <a:ext cx="786" cy="589"/>
            </a:xfrm>
            <a:custGeom>
              <a:avLst/>
              <a:gdLst>
                <a:gd name="T0" fmla="*/ 0 w 786"/>
                <a:gd name="T1" fmla="*/ 636 h 563"/>
                <a:gd name="T2" fmla="*/ 39 w 786"/>
                <a:gd name="T3" fmla="*/ 558 h 563"/>
                <a:gd name="T4" fmla="*/ 94 w 786"/>
                <a:gd name="T5" fmla="*/ 477 h 563"/>
                <a:gd name="T6" fmla="*/ 167 w 786"/>
                <a:gd name="T7" fmla="*/ 395 h 563"/>
                <a:gd name="T8" fmla="*/ 258 w 786"/>
                <a:gd name="T9" fmla="*/ 311 h 563"/>
                <a:gd name="T10" fmla="*/ 361 w 786"/>
                <a:gd name="T11" fmla="*/ 223 h 563"/>
                <a:gd name="T12" fmla="*/ 479 w 786"/>
                <a:gd name="T13" fmla="*/ 134 h 563"/>
                <a:gd name="T14" fmla="*/ 612 w 786"/>
                <a:gd name="T15" fmla="*/ 45 h 563"/>
                <a:gd name="T16" fmla="*/ 688 w 786"/>
                <a:gd name="T17" fmla="*/ 0 h 563"/>
                <a:gd name="T18" fmla="*/ 785 w 786"/>
                <a:gd name="T19" fmla="*/ 331 h 563"/>
                <a:gd name="T20" fmla="*/ 652 w 786"/>
                <a:gd name="T21" fmla="*/ 395 h 563"/>
                <a:gd name="T22" fmla="*/ 528 w 786"/>
                <a:gd name="T23" fmla="*/ 451 h 563"/>
                <a:gd name="T24" fmla="*/ 416 w 786"/>
                <a:gd name="T25" fmla="*/ 502 h 563"/>
                <a:gd name="T26" fmla="*/ 314 w 786"/>
                <a:gd name="T27" fmla="*/ 546 h 563"/>
                <a:gd name="T28" fmla="*/ 227 w 786"/>
                <a:gd name="T29" fmla="*/ 580 h 563"/>
                <a:gd name="T30" fmla="*/ 152 w 786"/>
                <a:gd name="T31" fmla="*/ 610 h 563"/>
                <a:gd name="T32" fmla="*/ 91 w 786"/>
                <a:gd name="T33" fmla="*/ 629 h 563"/>
                <a:gd name="T34" fmla="*/ 45 w 786"/>
                <a:gd name="T35" fmla="*/ 640 h 563"/>
                <a:gd name="T36" fmla="*/ 14 w 786"/>
                <a:gd name="T37" fmla="*/ 643 h 563"/>
                <a:gd name="T38" fmla="*/ 0 w 786"/>
                <a:gd name="T39" fmla="*/ 636 h 56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786"/>
                <a:gd name="T61" fmla="*/ 0 h 563"/>
                <a:gd name="T62" fmla="*/ 786 w 786"/>
                <a:gd name="T63" fmla="*/ 563 h 56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786" h="563">
                  <a:moveTo>
                    <a:pt x="0" y="555"/>
                  </a:moveTo>
                  <a:lnTo>
                    <a:pt x="39" y="487"/>
                  </a:lnTo>
                  <a:lnTo>
                    <a:pt x="94" y="417"/>
                  </a:lnTo>
                  <a:lnTo>
                    <a:pt x="167" y="345"/>
                  </a:lnTo>
                  <a:lnTo>
                    <a:pt x="258" y="271"/>
                  </a:lnTo>
                  <a:lnTo>
                    <a:pt x="361" y="195"/>
                  </a:lnTo>
                  <a:lnTo>
                    <a:pt x="479" y="117"/>
                  </a:lnTo>
                  <a:lnTo>
                    <a:pt x="612" y="39"/>
                  </a:lnTo>
                  <a:lnTo>
                    <a:pt x="688" y="0"/>
                  </a:lnTo>
                  <a:lnTo>
                    <a:pt x="785" y="289"/>
                  </a:lnTo>
                  <a:lnTo>
                    <a:pt x="652" y="345"/>
                  </a:lnTo>
                  <a:lnTo>
                    <a:pt x="528" y="394"/>
                  </a:lnTo>
                  <a:lnTo>
                    <a:pt x="416" y="439"/>
                  </a:lnTo>
                  <a:lnTo>
                    <a:pt x="314" y="477"/>
                  </a:lnTo>
                  <a:lnTo>
                    <a:pt x="227" y="507"/>
                  </a:lnTo>
                  <a:lnTo>
                    <a:pt x="152" y="532"/>
                  </a:lnTo>
                  <a:lnTo>
                    <a:pt x="91" y="549"/>
                  </a:lnTo>
                  <a:lnTo>
                    <a:pt x="45" y="559"/>
                  </a:lnTo>
                  <a:lnTo>
                    <a:pt x="14" y="562"/>
                  </a:lnTo>
                  <a:lnTo>
                    <a:pt x="0" y="555"/>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8923" name="Freeform 9"/>
            <p:cNvSpPr>
              <a:spLocks/>
            </p:cNvSpPr>
            <p:nvPr/>
          </p:nvSpPr>
          <p:spPr bwMode="auto">
            <a:xfrm rot="20992257" flipH="1">
              <a:off x="3243" y="2886"/>
              <a:ext cx="786" cy="589"/>
            </a:xfrm>
            <a:custGeom>
              <a:avLst/>
              <a:gdLst>
                <a:gd name="T0" fmla="*/ 0 w 786"/>
                <a:gd name="T1" fmla="*/ 636 h 563"/>
                <a:gd name="T2" fmla="*/ 39 w 786"/>
                <a:gd name="T3" fmla="*/ 558 h 563"/>
                <a:gd name="T4" fmla="*/ 94 w 786"/>
                <a:gd name="T5" fmla="*/ 477 h 563"/>
                <a:gd name="T6" fmla="*/ 167 w 786"/>
                <a:gd name="T7" fmla="*/ 395 h 563"/>
                <a:gd name="T8" fmla="*/ 258 w 786"/>
                <a:gd name="T9" fmla="*/ 311 h 563"/>
                <a:gd name="T10" fmla="*/ 361 w 786"/>
                <a:gd name="T11" fmla="*/ 223 h 563"/>
                <a:gd name="T12" fmla="*/ 479 w 786"/>
                <a:gd name="T13" fmla="*/ 134 h 563"/>
                <a:gd name="T14" fmla="*/ 612 w 786"/>
                <a:gd name="T15" fmla="*/ 45 h 563"/>
                <a:gd name="T16" fmla="*/ 688 w 786"/>
                <a:gd name="T17" fmla="*/ 0 h 563"/>
                <a:gd name="T18" fmla="*/ 785 w 786"/>
                <a:gd name="T19" fmla="*/ 331 h 563"/>
                <a:gd name="T20" fmla="*/ 652 w 786"/>
                <a:gd name="T21" fmla="*/ 395 h 563"/>
                <a:gd name="T22" fmla="*/ 528 w 786"/>
                <a:gd name="T23" fmla="*/ 451 h 563"/>
                <a:gd name="T24" fmla="*/ 416 w 786"/>
                <a:gd name="T25" fmla="*/ 502 h 563"/>
                <a:gd name="T26" fmla="*/ 314 w 786"/>
                <a:gd name="T27" fmla="*/ 546 h 563"/>
                <a:gd name="T28" fmla="*/ 227 w 786"/>
                <a:gd name="T29" fmla="*/ 580 h 563"/>
                <a:gd name="T30" fmla="*/ 152 w 786"/>
                <a:gd name="T31" fmla="*/ 610 h 563"/>
                <a:gd name="T32" fmla="*/ 91 w 786"/>
                <a:gd name="T33" fmla="*/ 629 h 563"/>
                <a:gd name="T34" fmla="*/ 45 w 786"/>
                <a:gd name="T35" fmla="*/ 640 h 563"/>
                <a:gd name="T36" fmla="*/ 14 w 786"/>
                <a:gd name="T37" fmla="*/ 643 h 563"/>
                <a:gd name="T38" fmla="*/ 0 w 786"/>
                <a:gd name="T39" fmla="*/ 636 h 56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786"/>
                <a:gd name="T61" fmla="*/ 0 h 563"/>
                <a:gd name="T62" fmla="*/ 786 w 786"/>
                <a:gd name="T63" fmla="*/ 563 h 56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786" h="563">
                  <a:moveTo>
                    <a:pt x="0" y="555"/>
                  </a:moveTo>
                  <a:lnTo>
                    <a:pt x="39" y="487"/>
                  </a:lnTo>
                  <a:lnTo>
                    <a:pt x="94" y="417"/>
                  </a:lnTo>
                  <a:lnTo>
                    <a:pt x="167" y="345"/>
                  </a:lnTo>
                  <a:lnTo>
                    <a:pt x="258" y="271"/>
                  </a:lnTo>
                  <a:lnTo>
                    <a:pt x="361" y="195"/>
                  </a:lnTo>
                  <a:lnTo>
                    <a:pt x="479" y="117"/>
                  </a:lnTo>
                  <a:lnTo>
                    <a:pt x="612" y="39"/>
                  </a:lnTo>
                  <a:lnTo>
                    <a:pt x="688" y="0"/>
                  </a:lnTo>
                  <a:lnTo>
                    <a:pt x="785" y="289"/>
                  </a:lnTo>
                  <a:lnTo>
                    <a:pt x="652" y="345"/>
                  </a:lnTo>
                  <a:lnTo>
                    <a:pt x="528" y="394"/>
                  </a:lnTo>
                  <a:lnTo>
                    <a:pt x="416" y="439"/>
                  </a:lnTo>
                  <a:lnTo>
                    <a:pt x="314" y="477"/>
                  </a:lnTo>
                  <a:lnTo>
                    <a:pt x="227" y="507"/>
                  </a:lnTo>
                  <a:lnTo>
                    <a:pt x="152" y="532"/>
                  </a:lnTo>
                  <a:lnTo>
                    <a:pt x="91" y="549"/>
                  </a:lnTo>
                  <a:lnTo>
                    <a:pt x="45" y="559"/>
                  </a:lnTo>
                  <a:lnTo>
                    <a:pt x="14" y="562"/>
                  </a:lnTo>
                  <a:lnTo>
                    <a:pt x="0" y="555"/>
                  </a:lnTo>
                </a:path>
              </a:pathLst>
            </a:custGeom>
            <a:noFill/>
            <a:ln w="12700" cap="rnd" cmpd="sng">
              <a:noFill/>
              <a:prstDash val="solid"/>
              <a:round/>
              <a:headEnd type="none" w="med" len="med"/>
              <a:tailEnd type="none" w="med" len="med"/>
            </a:ln>
          </p:spPr>
          <p:txBody>
            <a:bodyPr/>
            <a:lstStyle/>
            <a:p>
              <a:endParaRPr lang="en-GB"/>
            </a:p>
          </p:txBody>
        </p:sp>
      </p:grpSp>
      <p:pic>
        <p:nvPicPr>
          <p:cNvPr id="320523" name="Picture 11" descr="C17 1"/>
          <p:cNvPicPr>
            <a:picLocks noChangeAspect="1" noChangeArrowheads="1"/>
          </p:cNvPicPr>
          <p:nvPr/>
        </p:nvPicPr>
        <p:blipFill>
          <a:blip r:embed="rId3" cstate="email"/>
          <a:srcRect/>
          <a:stretch>
            <a:fillRect/>
          </a:stretch>
        </p:blipFill>
        <p:spPr bwMode="auto">
          <a:xfrm>
            <a:off x="3275856" y="1412776"/>
            <a:ext cx="5688013" cy="1343025"/>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1800000">
                                      <p:cBhvr>
                                        <p:cTn id="6" dur="3000" fill="hold"/>
                                        <p:tgtEl>
                                          <p:spTgt spid="2"/>
                                        </p:tgtEl>
                                        <p:attrNameLst>
                                          <p:attrName>r</p:attrName>
                                        </p:attrNameLst>
                                      </p:cBhvr>
                                    </p:animRot>
                                  </p:childTnLst>
                                </p:cTn>
                              </p:par>
                            </p:childTnLst>
                          </p:cTn>
                        </p:par>
                        <p:par>
                          <p:cTn id="7" fill="hold">
                            <p:stCondLst>
                              <p:cond delay="3000"/>
                            </p:stCondLst>
                            <p:childTnLst>
                              <p:par>
                                <p:cTn id="8" presetID="8" presetClass="emph" presetSubtype="0" fill="hold" nodeType="afterEffect">
                                  <p:stCondLst>
                                    <p:cond delay="500"/>
                                  </p:stCondLst>
                                  <p:childTnLst>
                                    <p:animRot by="1800000">
                                      <p:cBhvr>
                                        <p:cTn id="9" dur="3000" fill="hold"/>
                                        <p:tgtEl>
                                          <p:spTgt spid="2"/>
                                        </p:tgtEl>
                                        <p:attrNameLst>
                                          <p:attrName>r</p:attrName>
                                        </p:attrNameLst>
                                      </p:cBhvr>
                                    </p:animRot>
                                  </p:childTnLst>
                                </p:cTn>
                              </p:par>
                            </p:childTnLst>
                          </p:cTn>
                        </p:par>
                        <p:par>
                          <p:cTn id="10" fill="hold">
                            <p:stCondLst>
                              <p:cond delay="6500"/>
                            </p:stCondLst>
                            <p:childTnLst>
                              <p:par>
                                <p:cTn id="11" presetID="8" presetClass="emph" presetSubtype="0" fill="hold" nodeType="afterEffect">
                                  <p:stCondLst>
                                    <p:cond delay="500"/>
                                  </p:stCondLst>
                                  <p:childTnLst>
                                    <p:animRot by="-1800000">
                                      <p:cBhvr>
                                        <p:cTn id="12" dur="3000" fill="hold"/>
                                        <p:tgtEl>
                                          <p:spTgt spid="2"/>
                                        </p:tgtEl>
                                        <p:attrNameLst>
                                          <p:attrName>r</p:attrName>
                                        </p:attrNameLst>
                                      </p:cBhvr>
                                    </p:animRo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20520"/>
                                        </p:tgtEl>
                                        <p:attrNameLst>
                                          <p:attrName>style.visibility</p:attrName>
                                        </p:attrNameLst>
                                      </p:cBhvr>
                                      <p:to>
                                        <p:strVal val="visible"/>
                                      </p:to>
                                    </p:set>
                                    <p:animEffect transition="in" filter="fade">
                                      <p:cBhvr>
                                        <p:cTn id="17" dur="1000"/>
                                        <p:tgtEl>
                                          <p:spTgt spid="32052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20523"/>
                                        </p:tgtEl>
                                        <p:attrNameLst>
                                          <p:attrName>style.visibility</p:attrName>
                                        </p:attrNameLst>
                                      </p:cBhvr>
                                      <p:to>
                                        <p:strVal val="visible"/>
                                      </p:to>
                                    </p:set>
                                    <p:animEffect transition="in" filter="fade">
                                      <p:cBhvr>
                                        <p:cTn id="22" dur="1000"/>
                                        <p:tgtEl>
                                          <p:spTgt spid="3205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052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Freeform 3"/>
          <p:cNvSpPr>
            <a:spLocks/>
          </p:cNvSpPr>
          <p:nvPr/>
        </p:nvSpPr>
        <p:spPr bwMode="auto">
          <a:xfrm>
            <a:off x="5861149" y="3260477"/>
            <a:ext cx="2239963" cy="557212"/>
          </a:xfrm>
          <a:custGeom>
            <a:avLst/>
            <a:gdLst>
              <a:gd name="T0" fmla="*/ 2147483647 w 1411"/>
              <a:gd name="T1" fmla="*/ 2147483647 h 351"/>
              <a:gd name="T2" fmla="*/ 2147483647 w 1411"/>
              <a:gd name="T3" fmla="*/ 2147483647 h 351"/>
              <a:gd name="T4" fmla="*/ 2147483647 w 1411"/>
              <a:gd name="T5" fmla="*/ 2147483647 h 351"/>
              <a:gd name="T6" fmla="*/ 2147483647 w 1411"/>
              <a:gd name="T7" fmla="*/ 2147483647 h 351"/>
              <a:gd name="T8" fmla="*/ 2147483647 w 1411"/>
              <a:gd name="T9" fmla="*/ 2147483647 h 351"/>
              <a:gd name="T10" fmla="*/ 2147483647 w 1411"/>
              <a:gd name="T11" fmla="*/ 2147483647 h 351"/>
              <a:gd name="T12" fmla="*/ 2147483647 w 1411"/>
              <a:gd name="T13" fmla="*/ 2147483647 h 351"/>
              <a:gd name="T14" fmla="*/ 2147483647 w 1411"/>
              <a:gd name="T15" fmla="*/ 2147483647 h 351"/>
              <a:gd name="T16" fmla="*/ 2147483647 w 1411"/>
              <a:gd name="T17" fmla="*/ 2147483647 h 351"/>
              <a:gd name="T18" fmla="*/ 2147483647 w 1411"/>
              <a:gd name="T19" fmla="*/ 2147483647 h 351"/>
              <a:gd name="T20" fmla="*/ 2147483647 w 1411"/>
              <a:gd name="T21" fmla="*/ 2147483647 h 351"/>
              <a:gd name="T22" fmla="*/ 2147483647 w 1411"/>
              <a:gd name="T23" fmla="*/ 2147483647 h 351"/>
              <a:gd name="T24" fmla="*/ 2147483647 w 1411"/>
              <a:gd name="T25" fmla="*/ 2147483647 h 351"/>
              <a:gd name="T26" fmla="*/ 2147483647 w 1411"/>
              <a:gd name="T27" fmla="*/ 2147483647 h 351"/>
              <a:gd name="T28" fmla="*/ 2147483647 w 1411"/>
              <a:gd name="T29" fmla="*/ 2147483647 h 351"/>
              <a:gd name="T30" fmla="*/ 2147483647 w 1411"/>
              <a:gd name="T31" fmla="*/ 2147483647 h 351"/>
              <a:gd name="T32" fmla="*/ 2147483647 w 1411"/>
              <a:gd name="T33" fmla="*/ 2147483647 h 351"/>
              <a:gd name="T34" fmla="*/ 2147483647 w 1411"/>
              <a:gd name="T35" fmla="*/ 2147483647 h 351"/>
              <a:gd name="T36" fmla="*/ 2147483647 w 1411"/>
              <a:gd name="T37" fmla="*/ 2147483647 h 351"/>
              <a:gd name="T38" fmla="*/ 2147483647 w 1411"/>
              <a:gd name="T39" fmla="*/ 2147483647 h 351"/>
              <a:gd name="T40" fmla="*/ 2147483647 w 1411"/>
              <a:gd name="T41" fmla="*/ 2147483647 h 351"/>
              <a:gd name="T42" fmla="*/ 2147483647 w 1411"/>
              <a:gd name="T43" fmla="*/ 2147483647 h 351"/>
              <a:gd name="T44" fmla="*/ 2147483647 w 1411"/>
              <a:gd name="T45" fmla="*/ 2147483647 h 351"/>
              <a:gd name="T46" fmla="*/ 2147483647 w 1411"/>
              <a:gd name="T47" fmla="*/ 2147483647 h 351"/>
              <a:gd name="T48" fmla="*/ 2147483647 w 1411"/>
              <a:gd name="T49" fmla="*/ 2147483647 h 351"/>
              <a:gd name="T50" fmla="*/ 2147483647 w 1411"/>
              <a:gd name="T51" fmla="*/ 2147483647 h 351"/>
              <a:gd name="T52" fmla="*/ 2147483647 w 1411"/>
              <a:gd name="T53" fmla="*/ 2147483647 h 351"/>
              <a:gd name="T54" fmla="*/ 2147483647 w 1411"/>
              <a:gd name="T55" fmla="*/ 2147483647 h 351"/>
              <a:gd name="T56" fmla="*/ 2147483647 w 1411"/>
              <a:gd name="T57" fmla="*/ 2147483647 h 351"/>
              <a:gd name="T58" fmla="*/ 2147483647 w 1411"/>
              <a:gd name="T59" fmla="*/ 2147483647 h 351"/>
              <a:gd name="T60" fmla="*/ 2147483647 w 1411"/>
              <a:gd name="T61" fmla="*/ 2147483647 h 351"/>
              <a:gd name="T62" fmla="*/ 2147483647 w 1411"/>
              <a:gd name="T63" fmla="*/ 2147483647 h 351"/>
              <a:gd name="T64" fmla="*/ 2147483647 w 1411"/>
              <a:gd name="T65" fmla="*/ 2147483647 h 351"/>
              <a:gd name="T66" fmla="*/ 2147483647 w 1411"/>
              <a:gd name="T67" fmla="*/ 2147483647 h 351"/>
              <a:gd name="T68" fmla="*/ 2147483647 w 1411"/>
              <a:gd name="T69" fmla="*/ 2147483647 h 351"/>
              <a:gd name="T70" fmla="*/ 0 w 1411"/>
              <a:gd name="T71" fmla="*/ 2147483647 h 351"/>
              <a:gd name="T72" fmla="*/ 2147483647 w 1411"/>
              <a:gd name="T73" fmla="*/ 2147483647 h 351"/>
              <a:gd name="T74" fmla="*/ 2147483647 w 1411"/>
              <a:gd name="T75" fmla="*/ 2147483647 h 351"/>
              <a:gd name="T76" fmla="*/ 2147483647 w 1411"/>
              <a:gd name="T77" fmla="*/ 2147483647 h 351"/>
              <a:gd name="T78" fmla="*/ 2147483647 w 1411"/>
              <a:gd name="T79" fmla="*/ 2147483647 h 35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411"/>
              <a:gd name="T121" fmla="*/ 0 h 351"/>
              <a:gd name="T122" fmla="*/ 1411 w 1411"/>
              <a:gd name="T123" fmla="*/ 351 h 35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411" h="351">
                <a:moveTo>
                  <a:pt x="178" y="0"/>
                </a:moveTo>
                <a:lnTo>
                  <a:pt x="238" y="13"/>
                </a:lnTo>
                <a:lnTo>
                  <a:pt x="298" y="25"/>
                </a:lnTo>
                <a:lnTo>
                  <a:pt x="357" y="38"/>
                </a:lnTo>
                <a:lnTo>
                  <a:pt x="415" y="52"/>
                </a:lnTo>
                <a:lnTo>
                  <a:pt x="474" y="65"/>
                </a:lnTo>
                <a:lnTo>
                  <a:pt x="530" y="79"/>
                </a:lnTo>
                <a:lnTo>
                  <a:pt x="587" y="92"/>
                </a:lnTo>
                <a:lnTo>
                  <a:pt x="641" y="107"/>
                </a:lnTo>
                <a:lnTo>
                  <a:pt x="696" y="122"/>
                </a:lnTo>
                <a:lnTo>
                  <a:pt x="749" y="135"/>
                </a:lnTo>
                <a:lnTo>
                  <a:pt x="801" y="150"/>
                </a:lnTo>
                <a:lnTo>
                  <a:pt x="851" y="163"/>
                </a:lnTo>
                <a:lnTo>
                  <a:pt x="900" y="177"/>
                </a:lnTo>
                <a:lnTo>
                  <a:pt x="947" y="191"/>
                </a:lnTo>
                <a:lnTo>
                  <a:pt x="993" y="203"/>
                </a:lnTo>
                <a:lnTo>
                  <a:pt x="1037" y="217"/>
                </a:lnTo>
                <a:lnTo>
                  <a:pt x="1078" y="229"/>
                </a:lnTo>
                <a:lnTo>
                  <a:pt x="1118" y="241"/>
                </a:lnTo>
                <a:lnTo>
                  <a:pt x="1156" y="253"/>
                </a:lnTo>
                <a:lnTo>
                  <a:pt x="1192" y="264"/>
                </a:lnTo>
                <a:lnTo>
                  <a:pt x="1224" y="274"/>
                </a:lnTo>
                <a:lnTo>
                  <a:pt x="1255" y="284"/>
                </a:lnTo>
                <a:lnTo>
                  <a:pt x="1284" y="294"/>
                </a:lnTo>
                <a:lnTo>
                  <a:pt x="1310" y="301"/>
                </a:lnTo>
                <a:lnTo>
                  <a:pt x="1333" y="309"/>
                </a:lnTo>
                <a:lnTo>
                  <a:pt x="1352" y="317"/>
                </a:lnTo>
                <a:lnTo>
                  <a:pt x="1370" y="322"/>
                </a:lnTo>
                <a:lnTo>
                  <a:pt x="1384" y="328"/>
                </a:lnTo>
                <a:lnTo>
                  <a:pt x="1396" y="332"/>
                </a:lnTo>
                <a:lnTo>
                  <a:pt x="1404" y="334"/>
                </a:lnTo>
                <a:lnTo>
                  <a:pt x="1409" y="335"/>
                </a:lnTo>
                <a:lnTo>
                  <a:pt x="1410" y="336"/>
                </a:lnTo>
                <a:lnTo>
                  <a:pt x="1408" y="336"/>
                </a:lnTo>
                <a:lnTo>
                  <a:pt x="1402" y="336"/>
                </a:lnTo>
                <a:lnTo>
                  <a:pt x="1392" y="336"/>
                </a:lnTo>
                <a:lnTo>
                  <a:pt x="1378" y="337"/>
                </a:lnTo>
                <a:lnTo>
                  <a:pt x="1361" y="337"/>
                </a:lnTo>
                <a:lnTo>
                  <a:pt x="1340" y="337"/>
                </a:lnTo>
                <a:lnTo>
                  <a:pt x="1317" y="337"/>
                </a:lnTo>
                <a:lnTo>
                  <a:pt x="1289" y="338"/>
                </a:lnTo>
                <a:lnTo>
                  <a:pt x="1259" y="338"/>
                </a:lnTo>
                <a:lnTo>
                  <a:pt x="1226" y="338"/>
                </a:lnTo>
                <a:lnTo>
                  <a:pt x="1191" y="339"/>
                </a:lnTo>
                <a:lnTo>
                  <a:pt x="1153" y="340"/>
                </a:lnTo>
                <a:lnTo>
                  <a:pt x="1112" y="340"/>
                </a:lnTo>
                <a:lnTo>
                  <a:pt x="1069" y="340"/>
                </a:lnTo>
                <a:lnTo>
                  <a:pt x="1026" y="341"/>
                </a:lnTo>
                <a:lnTo>
                  <a:pt x="979" y="341"/>
                </a:lnTo>
                <a:lnTo>
                  <a:pt x="930" y="342"/>
                </a:lnTo>
                <a:lnTo>
                  <a:pt x="881" y="343"/>
                </a:lnTo>
                <a:lnTo>
                  <a:pt x="829" y="343"/>
                </a:lnTo>
                <a:lnTo>
                  <a:pt x="776" y="344"/>
                </a:lnTo>
                <a:lnTo>
                  <a:pt x="723" y="344"/>
                </a:lnTo>
                <a:lnTo>
                  <a:pt x="668" y="345"/>
                </a:lnTo>
                <a:lnTo>
                  <a:pt x="613" y="345"/>
                </a:lnTo>
                <a:lnTo>
                  <a:pt x="556" y="346"/>
                </a:lnTo>
                <a:lnTo>
                  <a:pt x="498" y="347"/>
                </a:lnTo>
                <a:lnTo>
                  <a:pt x="442" y="347"/>
                </a:lnTo>
                <a:lnTo>
                  <a:pt x="384" y="347"/>
                </a:lnTo>
                <a:lnTo>
                  <a:pt x="327" y="348"/>
                </a:lnTo>
                <a:lnTo>
                  <a:pt x="269" y="348"/>
                </a:lnTo>
                <a:lnTo>
                  <a:pt x="212" y="349"/>
                </a:lnTo>
                <a:lnTo>
                  <a:pt x="155" y="349"/>
                </a:lnTo>
                <a:lnTo>
                  <a:pt x="98" y="350"/>
                </a:lnTo>
                <a:lnTo>
                  <a:pt x="69" y="336"/>
                </a:lnTo>
                <a:lnTo>
                  <a:pt x="44" y="320"/>
                </a:lnTo>
                <a:lnTo>
                  <a:pt x="25" y="299"/>
                </a:lnTo>
                <a:lnTo>
                  <a:pt x="12" y="276"/>
                </a:lnTo>
                <a:lnTo>
                  <a:pt x="3" y="250"/>
                </a:lnTo>
                <a:lnTo>
                  <a:pt x="0" y="223"/>
                </a:lnTo>
                <a:lnTo>
                  <a:pt x="0" y="194"/>
                </a:lnTo>
                <a:lnTo>
                  <a:pt x="6" y="166"/>
                </a:lnTo>
                <a:lnTo>
                  <a:pt x="16" y="137"/>
                </a:lnTo>
                <a:lnTo>
                  <a:pt x="29" y="110"/>
                </a:lnTo>
                <a:lnTo>
                  <a:pt x="46" y="85"/>
                </a:lnTo>
                <a:lnTo>
                  <a:pt x="67" y="60"/>
                </a:lnTo>
                <a:lnTo>
                  <a:pt x="90" y="40"/>
                </a:lnTo>
                <a:lnTo>
                  <a:pt x="116" y="22"/>
                </a:lnTo>
                <a:lnTo>
                  <a:pt x="146" y="9"/>
                </a:lnTo>
                <a:lnTo>
                  <a:pt x="178" y="0"/>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3796" name="Freeform 4"/>
          <p:cNvSpPr>
            <a:spLocks/>
          </p:cNvSpPr>
          <p:nvPr/>
        </p:nvSpPr>
        <p:spPr bwMode="auto">
          <a:xfrm>
            <a:off x="1979712" y="2996952"/>
            <a:ext cx="4275137" cy="833437"/>
          </a:xfrm>
          <a:custGeom>
            <a:avLst/>
            <a:gdLst>
              <a:gd name="T0" fmla="*/ 2147483647 w 2693"/>
              <a:gd name="T1" fmla="*/ 2147483647 h 525"/>
              <a:gd name="T2" fmla="*/ 2147483647 w 2693"/>
              <a:gd name="T3" fmla="*/ 2147483647 h 525"/>
              <a:gd name="T4" fmla="*/ 2147483647 w 2693"/>
              <a:gd name="T5" fmla="*/ 2147483647 h 525"/>
              <a:gd name="T6" fmla="*/ 2147483647 w 2693"/>
              <a:gd name="T7" fmla="*/ 2147483647 h 525"/>
              <a:gd name="T8" fmla="*/ 2147483647 w 2693"/>
              <a:gd name="T9" fmla="*/ 2147483647 h 525"/>
              <a:gd name="T10" fmla="*/ 2147483647 w 2693"/>
              <a:gd name="T11" fmla="*/ 2147483647 h 525"/>
              <a:gd name="T12" fmla="*/ 2147483647 w 2693"/>
              <a:gd name="T13" fmla="*/ 2147483647 h 525"/>
              <a:gd name="T14" fmla="*/ 2147483647 w 2693"/>
              <a:gd name="T15" fmla="*/ 2147483647 h 525"/>
              <a:gd name="T16" fmla="*/ 2147483647 w 2693"/>
              <a:gd name="T17" fmla="*/ 2147483647 h 525"/>
              <a:gd name="T18" fmla="*/ 2147483647 w 2693"/>
              <a:gd name="T19" fmla="*/ 2147483647 h 525"/>
              <a:gd name="T20" fmla="*/ 2147483647 w 2693"/>
              <a:gd name="T21" fmla="*/ 2147483647 h 525"/>
              <a:gd name="T22" fmla="*/ 2147483647 w 2693"/>
              <a:gd name="T23" fmla="*/ 2147483647 h 525"/>
              <a:gd name="T24" fmla="*/ 2147483647 w 2693"/>
              <a:gd name="T25" fmla="*/ 2147483647 h 525"/>
              <a:gd name="T26" fmla="*/ 2147483647 w 2693"/>
              <a:gd name="T27" fmla="*/ 2147483647 h 525"/>
              <a:gd name="T28" fmla="*/ 2147483647 w 2693"/>
              <a:gd name="T29" fmla="*/ 2147483647 h 525"/>
              <a:gd name="T30" fmla="*/ 2147483647 w 2693"/>
              <a:gd name="T31" fmla="*/ 2147483647 h 525"/>
              <a:gd name="T32" fmla="*/ 2147483647 w 2693"/>
              <a:gd name="T33" fmla="*/ 2147483647 h 525"/>
              <a:gd name="T34" fmla="*/ 2147483647 w 2693"/>
              <a:gd name="T35" fmla="*/ 2147483647 h 525"/>
              <a:gd name="T36" fmla="*/ 2147483647 w 2693"/>
              <a:gd name="T37" fmla="*/ 2147483647 h 525"/>
              <a:gd name="T38" fmla="*/ 2147483647 w 2693"/>
              <a:gd name="T39" fmla="*/ 2147483647 h 525"/>
              <a:gd name="T40" fmla="*/ 2147483647 w 2693"/>
              <a:gd name="T41" fmla="*/ 2147483647 h 525"/>
              <a:gd name="T42" fmla="*/ 2147483647 w 2693"/>
              <a:gd name="T43" fmla="*/ 2147483647 h 525"/>
              <a:gd name="T44" fmla="*/ 2147483647 w 2693"/>
              <a:gd name="T45" fmla="*/ 2147483647 h 525"/>
              <a:gd name="T46" fmla="*/ 2147483647 w 2693"/>
              <a:gd name="T47" fmla="*/ 2147483647 h 525"/>
              <a:gd name="T48" fmla="*/ 2147483647 w 2693"/>
              <a:gd name="T49" fmla="*/ 2147483647 h 525"/>
              <a:gd name="T50" fmla="*/ 2147483647 w 2693"/>
              <a:gd name="T51" fmla="*/ 2147483647 h 525"/>
              <a:gd name="T52" fmla="*/ 2147483647 w 2693"/>
              <a:gd name="T53" fmla="*/ 2147483647 h 525"/>
              <a:gd name="T54" fmla="*/ 2147483647 w 2693"/>
              <a:gd name="T55" fmla="*/ 2147483647 h 525"/>
              <a:gd name="T56" fmla="*/ 2147483647 w 2693"/>
              <a:gd name="T57" fmla="*/ 2147483647 h 525"/>
              <a:gd name="T58" fmla="*/ 2147483647 w 2693"/>
              <a:gd name="T59" fmla="*/ 2147483647 h 525"/>
              <a:gd name="T60" fmla="*/ 2147483647 w 2693"/>
              <a:gd name="T61" fmla="*/ 2147483647 h 525"/>
              <a:gd name="T62" fmla="*/ 2147483647 w 2693"/>
              <a:gd name="T63" fmla="*/ 2147483647 h 525"/>
              <a:gd name="T64" fmla="*/ 2147483647 w 2693"/>
              <a:gd name="T65" fmla="*/ 2147483647 h 525"/>
              <a:gd name="T66" fmla="*/ 2147483647 w 2693"/>
              <a:gd name="T67" fmla="*/ 2147483647 h 525"/>
              <a:gd name="T68" fmla="*/ 0 w 2693"/>
              <a:gd name="T69" fmla="*/ 2147483647 h 525"/>
              <a:gd name="T70" fmla="*/ 2147483647 w 2693"/>
              <a:gd name="T71" fmla="*/ 2147483647 h 525"/>
              <a:gd name="T72" fmla="*/ 2147483647 w 2693"/>
              <a:gd name="T73" fmla="*/ 2147483647 h 525"/>
              <a:gd name="T74" fmla="*/ 2147483647 w 2693"/>
              <a:gd name="T75" fmla="*/ 2147483647 h 525"/>
              <a:gd name="T76" fmla="*/ 2147483647 w 2693"/>
              <a:gd name="T77" fmla="*/ 2147483647 h 525"/>
              <a:gd name="T78" fmla="*/ 2147483647 w 2693"/>
              <a:gd name="T79" fmla="*/ 2147483647 h 525"/>
              <a:gd name="T80" fmla="*/ 2147483647 w 2693"/>
              <a:gd name="T81" fmla="*/ 2147483647 h 525"/>
              <a:gd name="T82" fmla="*/ 2147483647 w 2693"/>
              <a:gd name="T83" fmla="*/ 2147483647 h 525"/>
              <a:gd name="T84" fmla="*/ 2147483647 w 2693"/>
              <a:gd name="T85" fmla="*/ 2147483647 h 525"/>
              <a:gd name="T86" fmla="*/ 2147483647 w 2693"/>
              <a:gd name="T87" fmla="*/ 2147483647 h 525"/>
              <a:gd name="T88" fmla="*/ 2147483647 w 2693"/>
              <a:gd name="T89" fmla="*/ 2147483647 h 525"/>
              <a:gd name="T90" fmla="*/ 2147483647 w 2693"/>
              <a:gd name="T91" fmla="*/ 0 h 525"/>
              <a:gd name="T92" fmla="*/ 2147483647 w 2693"/>
              <a:gd name="T93" fmla="*/ 2147483647 h 525"/>
              <a:gd name="T94" fmla="*/ 2147483647 w 2693"/>
              <a:gd name="T95" fmla="*/ 2147483647 h 525"/>
              <a:gd name="T96" fmla="*/ 2147483647 w 2693"/>
              <a:gd name="T97" fmla="*/ 2147483647 h 525"/>
              <a:gd name="T98" fmla="*/ 2147483647 w 2693"/>
              <a:gd name="T99" fmla="*/ 2147483647 h 525"/>
              <a:gd name="T100" fmla="*/ 2147483647 w 2693"/>
              <a:gd name="T101" fmla="*/ 2147483647 h 525"/>
              <a:gd name="T102" fmla="*/ 2147483647 w 2693"/>
              <a:gd name="T103" fmla="*/ 2147483647 h 525"/>
              <a:gd name="T104" fmla="*/ 2147483647 w 2693"/>
              <a:gd name="T105" fmla="*/ 2147483647 h 525"/>
              <a:gd name="T106" fmla="*/ 2147483647 w 2693"/>
              <a:gd name="T107" fmla="*/ 2147483647 h 525"/>
              <a:gd name="T108" fmla="*/ 2147483647 w 2693"/>
              <a:gd name="T109" fmla="*/ 2147483647 h 525"/>
              <a:gd name="T110" fmla="*/ 2147483647 w 2693"/>
              <a:gd name="T111" fmla="*/ 2147483647 h 52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693"/>
              <a:gd name="T169" fmla="*/ 0 h 525"/>
              <a:gd name="T170" fmla="*/ 2693 w 2693"/>
              <a:gd name="T171" fmla="*/ 525 h 52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693" h="525">
                <a:moveTo>
                  <a:pt x="2692" y="178"/>
                </a:moveTo>
                <a:lnTo>
                  <a:pt x="2658" y="182"/>
                </a:lnTo>
                <a:lnTo>
                  <a:pt x="2626" y="189"/>
                </a:lnTo>
                <a:lnTo>
                  <a:pt x="2596" y="201"/>
                </a:lnTo>
                <a:lnTo>
                  <a:pt x="2567" y="216"/>
                </a:lnTo>
                <a:lnTo>
                  <a:pt x="2543" y="234"/>
                </a:lnTo>
                <a:lnTo>
                  <a:pt x="2521" y="254"/>
                </a:lnTo>
                <a:lnTo>
                  <a:pt x="2502" y="276"/>
                </a:lnTo>
                <a:lnTo>
                  <a:pt x="2487" y="299"/>
                </a:lnTo>
                <a:lnTo>
                  <a:pt x="2476" y="325"/>
                </a:lnTo>
                <a:lnTo>
                  <a:pt x="2469" y="351"/>
                </a:lnTo>
                <a:lnTo>
                  <a:pt x="2466" y="379"/>
                </a:lnTo>
                <a:lnTo>
                  <a:pt x="2469" y="405"/>
                </a:lnTo>
                <a:lnTo>
                  <a:pt x="2475" y="433"/>
                </a:lnTo>
                <a:lnTo>
                  <a:pt x="2488" y="460"/>
                </a:lnTo>
                <a:lnTo>
                  <a:pt x="2507" y="486"/>
                </a:lnTo>
                <a:lnTo>
                  <a:pt x="2531" y="510"/>
                </a:lnTo>
                <a:lnTo>
                  <a:pt x="2468" y="512"/>
                </a:lnTo>
                <a:lnTo>
                  <a:pt x="2402" y="514"/>
                </a:lnTo>
                <a:lnTo>
                  <a:pt x="2334" y="515"/>
                </a:lnTo>
                <a:lnTo>
                  <a:pt x="2266" y="517"/>
                </a:lnTo>
                <a:lnTo>
                  <a:pt x="2194" y="518"/>
                </a:lnTo>
                <a:lnTo>
                  <a:pt x="2120" y="519"/>
                </a:lnTo>
                <a:lnTo>
                  <a:pt x="2046" y="520"/>
                </a:lnTo>
                <a:lnTo>
                  <a:pt x="1970" y="521"/>
                </a:lnTo>
                <a:lnTo>
                  <a:pt x="1892" y="522"/>
                </a:lnTo>
                <a:lnTo>
                  <a:pt x="1814" y="523"/>
                </a:lnTo>
                <a:lnTo>
                  <a:pt x="1735" y="523"/>
                </a:lnTo>
                <a:lnTo>
                  <a:pt x="1655" y="523"/>
                </a:lnTo>
                <a:lnTo>
                  <a:pt x="1574" y="523"/>
                </a:lnTo>
                <a:lnTo>
                  <a:pt x="1493" y="524"/>
                </a:lnTo>
                <a:lnTo>
                  <a:pt x="1412" y="523"/>
                </a:lnTo>
                <a:lnTo>
                  <a:pt x="1330" y="523"/>
                </a:lnTo>
                <a:lnTo>
                  <a:pt x="1249" y="523"/>
                </a:lnTo>
                <a:lnTo>
                  <a:pt x="1168" y="522"/>
                </a:lnTo>
                <a:lnTo>
                  <a:pt x="1087" y="521"/>
                </a:lnTo>
                <a:lnTo>
                  <a:pt x="1006" y="521"/>
                </a:lnTo>
                <a:lnTo>
                  <a:pt x="927" y="520"/>
                </a:lnTo>
                <a:lnTo>
                  <a:pt x="848" y="519"/>
                </a:lnTo>
                <a:lnTo>
                  <a:pt x="770" y="517"/>
                </a:lnTo>
                <a:lnTo>
                  <a:pt x="693" y="515"/>
                </a:lnTo>
                <a:lnTo>
                  <a:pt x="618" y="513"/>
                </a:lnTo>
                <a:lnTo>
                  <a:pt x="544" y="511"/>
                </a:lnTo>
                <a:lnTo>
                  <a:pt x="470" y="509"/>
                </a:lnTo>
                <a:lnTo>
                  <a:pt x="401" y="507"/>
                </a:lnTo>
                <a:lnTo>
                  <a:pt x="331" y="504"/>
                </a:lnTo>
                <a:lnTo>
                  <a:pt x="264" y="501"/>
                </a:lnTo>
                <a:lnTo>
                  <a:pt x="199" y="499"/>
                </a:lnTo>
                <a:lnTo>
                  <a:pt x="137" y="497"/>
                </a:lnTo>
                <a:lnTo>
                  <a:pt x="135" y="497"/>
                </a:lnTo>
                <a:lnTo>
                  <a:pt x="130" y="496"/>
                </a:lnTo>
                <a:lnTo>
                  <a:pt x="125" y="495"/>
                </a:lnTo>
                <a:lnTo>
                  <a:pt x="118" y="493"/>
                </a:lnTo>
                <a:lnTo>
                  <a:pt x="111" y="491"/>
                </a:lnTo>
                <a:lnTo>
                  <a:pt x="103" y="489"/>
                </a:lnTo>
                <a:lnTo>
                  <a:pt x="94" y="486"/>
                </a:lnTo>
                <a:lnTo>
                  <a:pt x="85" y="482"/>
                </a:lnTo>
                <a:lnTo>
                  <a:pt x="75" y="478"/>
                </a:lnTo>
                <a:lnTo>
                  <a:pt x="66" y="473"/>
                </a:lnTo>
                <a:lnTo>
                  <a:pt x="56" y="467"/>
                </a:lnTo>
                <a:lnTo>
                  <a:pt x="47" y="460"/>
                </a:lnTo>
                <a:lnTo>
                  <a:pt x="38" y="452"/>
                </a:lnTo>
                <a:lnTo>
                  <a:pt x="30" y="444"/>
                </a:lnTo>
                <a:lnTo>
                  <a:pt x="22" y="434"/>
                </a:lnTo>
                <a:lnTo>
                  <a:pt x="15" y="424"/>
                </a:lnTo>
                <a:lnTo>
                  <a:pt x="10" y="411"/>
                </a:lnTo>
                <a:lnTo>
                  <a:pt x="5" y="398"/>
                </a:lnTo>
                <a:lnTo>
                  <a:pt x="2" y="385"/>
                </a:lnTo>
                <a:lnTo>
                  <a:pt x="0" y="369"/>
                </a:lnTo>
                <a:lnTo>
                  <a:pt x="0" y="352"/>
                </a:lnTo>
                <a:lnTo>
                  <a:pt x="2" y="335"/>
                </a:lnTo>
                <a:lnTo>
                  <a:pt x="5" y="315"/>
                </a:lnTo>
                <a:lnTo>
                  <a:pt x="11" y="294"/>
                </a:lnTo>
                <a:lnTo>
                  <a:pt x="19" y="272"/>
                </a:lnTo>
                <a:lnTo>
                  <a:pt x="30" y="247"/>
                </a:lnTo>
                <a:lnTo>
                  <a:pt x="43" y="222"/>
                </a:lnTo>
                <a:lnTo>
                  <a:pt x="58" y="194"/>
                </a:lnTo>
                <a:lnTo>
                  <a:pt x="77" y="166"/>
                </a:lnTo>
                <a:lnTo>
                  <a:pt x="100" y="134"/>
                </a:lnTo>
                <a:lnTo>
                  <a:pt x="124" y="102"/>
                </a:lnTo>
                <a:lnTo>
                  <a:pt x="152" y="67"/>
                </a:lnTo>
                <a:lnTo>
                  <a:pt x="219" y="54"/>
                </a:lnTo>
                <a:lnTo>
                  <a:pt x="288" y="43"/>
                </a:lnTo>
                <a:lnTo>
                  <a:pt x="360" y="33"/>
                </a:lnTo>
                <a:lnTo>
                  <a:pt x="432" y="26"/>
                </a:lnTo>
                <a:lnTo>
                  <a:pt x="507" y="18"/>
                </a:lnTo>
                <a:lnTo>
                  <a:pt x="584" y="12"/>
                </a:lnTo>
                <a:lnTo>
                  <a:pt x="662" y="7"/>
                </a:lnTo>
                <a:lnTo>
                  <a:pt x="741" y="4"/>
                </a:lnTo>
                <a:lnTo>
                  <a:pt x="821" y="1"/>
                </a:lnTo>
                <a:lnTo>
                  <a:pt x="903" y="0"/>
                </a:lnTo>
                <a:lnTo>
                  <a:pt x="985" y="0"/>
                </a:lnTo>
                <a:lnTo>
                  <a:pt x="1068" y="1"/>
                </a:lnTo>
                <a:lnTo>
                  <a:pt x="1152" y="4"/>
                </a:lnTo>
                <a:lnTo>
                  <a:pt x="1236" y="7"/>
                </a:lnTo>
                <a:lnTo>
                  <a:pt x="1322" y="10"/>
                </a:lnTo>
                <a:lnTo>
                  <a:pt x="1407" y="16"/>
                </a:lnTo>
                <a:lnTo>
                  <a:pt x="1492" y="21"/>
                </a:lnTo>
                <a:lnTo>
                  <a:pt x="1577" y="26"/>
                </a:lnTo>
                <a:lnTo>
                  <a:pt x="1663" y="34"/>
                </a:lnTo>
                <a:lnTo>
                  <a:pt x="1747" y="42"/>
                </a:lnTo>
                <a:lnTo>
                  <a:pt x="1831" y="50"/>
                </a:lnTo>
                <a:lnTo>
                  <a:pt x="1915" y="60"/>
                </a:lnTo>
                <a:lnTo>
                  <a:pt x="1999" y="70"/>
                </a:lnTo>
                <a:lnTo>
                  <a:pt x="2081" y="79"/>
                </a:lnTo>
                <a:lnTo>
                  <a:pt x="2162" y="90"/>
                </a:lnTo>
                <a:lnTo>
                  <a:pt x="2242" y="102"/>
                </a:lnTo>
                <a:lnTo>
                  <a:pt x="2321" y="114"/>
                </a:lnTo>
                <a:lnTo>
                  <a:pt x="2399" y="126"/>
                </a:lnTo>
                <a:lnTo>
                  <a:pt x="2475" y="138"/>
                </a:lnTo>
                <a:lnTo>
                  <a:pt x="2549" y="151"/>
                </a:lnTo>
                <a:lnTo>
                  <a:pt x="2622" y="165"/>
                </a:lnTo>
                <a:lnTo>
                  <a:pt x="2692" y="178"/>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3797" name="Freeform 5"/>
          <p:cNvSpPr>
            <a:spLocks/>
          </p:cNvSpPr>
          <p:nvPr/>
        </p:nvSpPr>
        <p:spPr bwMode="auto">
          <a:xfrm>
            <a:off x="1230412" y="3108077"/>
            <a:ext cx="977900" cy="669925"/>
          </a:xfrm>
          <a:custGeom>
            <a:avLst/>
            <a:gdLst>
              <a:gd name="T0" fmla="*/ 2147483647 w 616"/>
              <a:gd name="T1" fmla="*/ 2147483647 h 422"/>
              <a:gd name="T2" fmla="*/ 2147483647 w 616"/>
              <a:gd name="T3" fmla="*/ 2147483647 h 422"/>
              <a:gd name="T4" fmla="*/ 2147483647 w 616"/>
              <a:gd name="T5" fmla="*/ 2147483647 h 422"/>
              <a:gd name="T6" fmla="*/ 2147483647 w 616"/>
              <a:gd name="T7" fmla="*/ 2147483647 h 422"/>
              <a:gd name="T8" fmla="*/ 2147483647 w 616"/>
              <a:gd name="T9" fmla="*/ 2147483647 h 422"/>
              <a:gd name="T10" fmla="*/ 2147483647 w 616"/>
              <a:gd name="T11" fmla="*/ 2147483647 h 422"/>
              <a:gd name="T12" fmla="*/ 2147483647 w 616"/>
              <a:gd name="T13" fmla="*/ 2147483647 h 422"/>
              <a:gd name="T14" fmla="*/ 2147483647 w 616"/>
              <a:gd name="T15" fmla="*/ 2147483647 h 422"/>
              <a:gd name="T16" fmla="*/ 2147483647 w 616"/>
              <a:gd name="T17" fmla="*/ 2147483647 h 422"/>
              <a:gd name="T18" fmla="*/ 2147483647 w 616"/>
              <a:gd name="T19" fmla="*/ 2147483647 h 422"/>
              <a:gd name="T20" fmla="*/ 2147483647 w 616"/>
              <a:gd name="T21" fmla="*/ 2147483647 h 422"/>
              <a:gd name="T22" fmla="*/ 2147483647 w 616"/>
              <a:gd name="T23" fmla="*/ 2147483647 h 422"/>
              <a:gd name="T24" fmla="*/ 2147483647 w 616"/>
              <a:gd name="T25" fmla="*/ 2147483647 h 422"/>
              <a:gd name="T26" fmla="*/ 2147483647 w 616"/>
              <a:gd name="T27" fmla="*/ 2147483647 h 422"/>
              <a:gd name="T28" fmla="*/ 2147483647 w 616"/>
              <a:gd name="T29" fmla="*/ 2147483647 h 422"/>
              <a:gd name="T30" fmla="*/ 2147483647 w 616"/>
              <a:gd name="T31" fmla="*/ 2147483647 h 422"/>
              <a:gd name="T32" fmla="*/ 2147483647 w 616"/>
              <a:gd name="T33" fmla="*/ 2147483647 h 422"/>
              <a:gd name="T34" fmla="*/ 2147483647 w 616"/>
              <a:gd name="T35" fmla="*/ 2147483647 h 422"/>
              <a:gd name="T36" fmla="*/ 2147483647 w 616"/>
              <a:gd name="T37" fmla="*/ 2147483647 h 422"/>
              <a:gd name="T38" fmla="*/ 2147483647 w 616"/>
              <a:gd name="T39" fmla="*/ 2147483647 h 422"/>
              <a:gd name="T40" fmla="*/ 2147483647 w 616"/>
              <a:gd name="T41" fmla="*/ 2147483647 h 422"/>
              <a:gd name="T42" fmla="*/ 2147483647 w 616"/>
              <a:gd name="T43" fmla="*/ 2147483647 h 422"/>
              <a:gd name="T44" fmla="*/ 2147483647 w 616"/>
              <a:gd name="T45" fmla="*/ 2147483647 h 422"/>
              <a:gd name="T46" fmla="*/ 2147483647 w 616"/>
              <a:gd name="T47" fmla="*/ 2147483647 h 422"/>
              <a:gd name="T48" fmla="*/ 2147483647 w 616"/>
              <a:gd name="T49" fmla="*/ 2147483647 h 422"/>
              <a:gd name="T50" fmla="*/ 2147483647 w 616"/>
              <a:gd name="T51" fmla="*/ 2147483647 h 422"/>
              <a:gd name="T52" fmla="*/ 2147483647 w 616"/>
              <a:gd name="T53" fmla="*/ 2147483647 h 422"/>
              <a:gd name="T54" fmla="*/ 2147483647 w 616"/>
              <a:gd name="T55" fmla="*/ 2147483647 h 422"/>
              <a:gd name="T56" fmla="*/ 2147483647 w 616"/>
              <a:gd name="T57" fmla="*/ 2147483647 h 422"/>
              <a:gd name="T58" fmla="*/ 0 w 616"/>
              <a:gd name="T59" fmla="*/ 2147483647 h 422"/>
              <a:gd name="T60" fmla="*/ 2147483647 w 616"/>
              <a:gd name="T61" fmla="*/ 2147483647 h 422"/>
              <a:gd name="T62" fmla="*/ 2147483647 w 616"/>
              <a:gd name="T63" fmla="*/ 2147483647 h 422"/>
              <a:gd name="T64" fmla="*/ 2147483647 w 616"/>
              <a:gd name="T65" fmla="*/ 2147483647 h 422"/>
              <a:gd name="T66" fmla="*/ 2147483647 w 616"/>
              <a:gd name="T67" fmla="*/ 2147483647 h 422"/>
              <a:gd name="T68" fmla="*/ 2147483647 w 616"/>
              <a:gd name="T69" fmla="*/ 2147483647 h 422"/>
              <a:gd name="T70" fmla="*/ 2147483647 w 616"/>
              <a:gd name="T71" fmla="*/ 2147483647 h 422"/>
              <a:gd name="T72" fmla="*/ 2147483647 w 616"/>
              <a:gd name="T73" fmla="*/ 2147483647 h 422"/>
              <a:gd name="T74" fmla="*/ 2147483647 w 616"/>
              <a:gd name="T75" fmla="*/ 2147483647 h 422"/>
              <a:gd name="T76" fmla="*/ 2147483647 w 616"/>
              <a:gd name="T77" fmla="*/ 2147483647 h 422"/>
              <a:gd name="T78" fmla="*/ 2147483647 w 616"/>
              <a:gd name="T79" fmla="*/ 2147483647 h 422"/>
              <a:gd name="T80" fmla="*/ 2147483647 w 616"/>
              <a:gd name="T81" fmla="*/ 2147483647 h 422"/>
              <a:gd name="T82" fmla="*/ 2147483647 w 616"/>
              <a:gd name="T83" fmla="*/ 2147483647 h 422"/>
              <a:gd name="T84" fmla="*/ 2147483647 w 616"/>
              <a:gd name="T85" fmla="*/ 2147483647 h 422"/>
              <a:gd name="T86" fmla="*/ 2147483647 w 616"/>
              <a:gd name="T87" fmla="*/ 2147483647 h 422"/>
              <a:gd name="T88" fmla="*/ 2147483647 w 616"/>
              <a:gd name="T89" fmla="*/ 2147483647 h 422"/>
              <a:gd name="T90" fmla="*/ 2147483647 w 616"/>
              <a:gd name="T91" fmla="*/ 2147483647 h 422"/>
              <a:gd name="T92" fmla="*/ 2147483647 w 616"/>
              <a:gd name="T93" fmla="*/ 2147483647 h 422"/>
              <a:gd name="T94" fmla="*/ 2147483647 w 616"/>
              <a:gd name="T95" fmla="*/ 0 h 42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16"/>
              <a:gd name="T145" fmla="*/ 0 h 422"/>
              <a:gd name="T146" fmla="*/ 616 w 616"/>
              <a:gd name="T147" fmla="*/ 422 h 42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16" h="422">
                <a:moveTo>
                  <a:pt x="615" y="0"/>
                </a:moveTo>
                <a:lnTo>
                  <a:pt x="587" y="33"/>
                </a:lnTo>
                <a:lnTo>
                  <a:pt x="563" y="64"/>
                </a:lnTo>
                <a:lnTo>
                  <a:pt x="542" y="96"/>
                </a:lnTo>
                <a:lnTo>
                  <a:pt x="525" y="124"/>
                </a:lnTo>
                <a:lnTo>
                  <a:pt x="511" y="150"/>
                </a:lnTo>
                <a:lnTo>
                  <a:pt x="500" y="176"/>
                </a:lnTo>
                <a:lnTo>
                  <a:pt x="491" y="200"/>
                </a:lnTo>
                <a:lnTo>
                  <a:pt x="484" y="223"/>
                </a:lnTo>
                <a:lnTo>
                  <a:pt x="480" y="244"/>
                </a:lnTo>
                <a:lnTo>
                  <a:pt x="479" y="264"/>
                </a:lnTo>
                <a:lnTo>
                  <a:pt x="479" y="281"/>
                </a:lnTo>
                <a:lnTo>
                  <a:pt x="480" y="298"/>
                </a:lnTo>
                <a:lnTo>
                  <a:pt x="483" y="314"/>
                </a:lnTo>
                <a:lnTo>
                  <a:pt x="488" y="328"/>
                </a:lnTo>
                <a:lnTo>
                  <a:pt x="494" y="341"/>
                </a:lnTo>
                <a:lnTo>
                  <a:pt x="501" y="354"/>
                </a:lnTo>
                <a:lnTo>
                  <a:pt x="508" y="364"/>
                </a:lnTo>
                <a:lnTo>
                  <a:pt x="516" y="374"/>
                </a:lnTo>
                <a:lnTo>
                  <a:pt x="524" y="383"/>
                </a:lnTo>
                <a:lnTo>
                  <a:pt x="532" y="391"/>
                </a:lnTo>
                <a:lnTo>
                  <a:pt x="541" y="397"/>
                </a:lnTo>
                <a:lnTo>
                  <a:pt x="549" y="403"/>
                </a:lnTo>
                <a:lnTo>
                  <a:pt x="557" y="407"/>
                </a:lnTo>
                <a:lnTo>
                  <a:pt x="565" y="412"/>
                </a:lnTo>
                <a:lnTo>
                  <a:pt x="571" y="415"/>
                </a:lnTo>
                <a:lnTo>
                  <a:pt x="576" y="417"/>
                </a:lnTo>
                <a:lnTo>
                  <a:pt x="580" y="419"/>
                </a:lnTo>
                <a:lnTo>
                  <a:pt x="583" y="420"/>
                </a:lnTo>
                <a:lnTo>
                  <a:pt x="583" y="421"/>
                </a:lnTo>
                <a:lnTo>
                  <a:pt x="580" y="420"/>
                </a:lnTo>
                <a:lnTo>
                  <a:pt x="575" y="419"/>
                </a:lnTo>
                <a:lnTo>
                  <a:pt x="540" y="417"/>
                </a:lnTo>
                <a:lnTo>
                  <a:pt x="506" y="415"/>
                </a:lnTo>
                <a:lnTo>
                  <a:pt x="473" y="413"/>
                </a:lnTo>
                <a:lnTo>
                  <a:pt x="441" y="410"/>
                </a:lnTo>
                <a:lnTo>
                  <a:pt x="409" y="406"/>
                </a:lnTo>
                <a:lnTo>
                  <a:pt x="378" y="403"/>
                </a:lnTo>
                <a:lnTo>
                  <a:pt x="348" y="400"/>
                </a:lnTo>
                <a:lnTo>
                  <a:pt x="319" y="395"/>
                </a:lnTo>
                <a:lnTo>
                  <a:pt x="291" y="390"/>
                </a:lnTo>
                <a:lnTo>
                  <a:pt x="265" y="386"/>
                </a:lnTo>
                <a:lnTo>
                  <a:pt x="238" y="380"/>
                </a:lnTo>
                <a:lnTo>
                  <a:pt x="214" y="374"/>
                </a:lnTo>
                <a:lnTo>
                  <a:pt x="190" y="369"/>
                </a:lnTo>
                <a:lnTo>
                  <a:pt x="167" y="363"/>
                </a:lnTo>
                <a:lnTo>
                  <a:pt x="146" y="357"/>
                </a:lnTo>
                <a:lnTo>
                  <a:pt x="126" y="350"/>
                </a:lnTo>
                <a:lnTo>
                  <a:pt x="106" y="344"/>
                </a:lnTo>
                <a:lnTo>
                  <a:pt x="90" y="336"/>
                </a:lnTo>
                <a:lnTo>
                  <a:pt x="74" y="329"/>
                </a:lnTo>
                <a:lnTo>
                  <a:pt x="59" y="321"/>
                </a:lnTo>
                <a:lnTo>
                  <a:pt x="45" y="315"/>
                </a:lnTo>
                <a:lnTo>
                  <a:pt x="34" y="307"/>
                </a:lnTo>
                <a:lnTo>
                  <a:pt x="25" y="299"/>
                </a:lnTo>
                <a:lnTo>
                  <a:pt x="16" y="291"/>
                </a:lnTo>
                <a:lnTo>
                  <a:pt x="9" y="284"/>
                </a:lnTo>
                <a:lnTo>
                  <a:pt x="4" y="275"/>
                </a:lnTo>
                <a:lnTo>
                  <a:pt x="1" y="268"/>
                </a:lnTo>
                <a:lnTo>
                  <a:pt x="0" y="260"/>
                </a:lnTo>
                <a:lnTo>
                  <a:pt x="0" y="252"/>
                </a:lnTo>
                <a:lnTo>
                  <a:pt x="3" y="243"/>
                </a:lnTo>
                <a:lnTo>
                  <a:pt x="7" y="235"/>
                </a:lnTo>
                <a:lnTo>
                  <a:pt x="14" y="228"/>
                </a:lnTo>
                <a:lnTo>
                  <a:pt x="28" y="217"/>
                </a:lnTo>
                <a:lnTo>
                  <a:pt x="41" y="206"/>
                </a:lnTo>
                <a:lnTo>
                  <a:pt x="57" y="196"/>
                </a:lnTo>
                <a:lnTo>
                  <a:pt x="72" y="187"/>
                </a:lnTo>
                <a:lnTo>
                  <a:pt x="89" y="178"/>
                </a:lnTo>
                <a:lnTo>
                  <a:pt x="104" y="168"/>
                </a:lnTo>
                <a:lnTo>
                  <a:pt x="121" y="159"/>
                </a:lnTo>
                <a:lnTo>
                  <a:pt x="137" y="150"/>
                </a:lnTo>
                <a:lnTo>
                  <a:pt x="155" y="142"/>
                </a:lnTo>
                <a:lnTo>
                  <a:pt x="172" y="134"/>
                </a:lnTo>
                <a:lnTo>
                  <a:pt x="190" y="126"/>
                </a:lnTo>
                <a:lnTo>
                  <a:pt x="209" y="117"/>
                </a:lnTo>
                <a:lnTo>
                  <a:pt x="227" y="109"/>
                </a:lnTo>
                <a:lnTo>
                  <a:pt x="246" y="103"/>
                </a:lnTo>
                <a:lnTo>
                  <a:pt x="265" y="95"/>
                </a:lnTo>
                <a:lnTo>
                  <a:pt x="284" y="88"/>
                </a:lnTo>
                <a:lnTo>
                  <a:pt x="304" y="81"/>
                </a:lnTo>
                <a:lnTo>
                  <a:pt x="324" y="74"/>
                </a:lnTo>
                <a:lnTo>
                  <a:pt x="343" y="67"/>
                </a:lnTo>
                <a:lnTo>
                  <a:pt x="364" y="62"/>
                </a:lnTo>
                <a:lnTo>
                  <a:pt x="384" y="55"/>
                </a:lnTo>
                <a:lnTo>
                  <a:pt x="404" y="49"/>
                </a:lnTo>
                <a:lnTo>
                  <a:pt x="425" y="43"/>
                </a:lnTo>
                <a:lnTo>
                  <a:pt x="446" y="38"/>
                </a:lnTo>
                <a:lnTo>
                  <a:pt x="467" y="32"/>
                </a:lnTo>
                <a:lnTo>
                  <a:pt x="488" y="27"/>
                </a:lnTo>
                <a:lnTo>
                  <a:pt x="510" y="21"/>
                </a:lnTo>
                <a:lnTo>
                  <a:pt x="530" y="18"/>
                </a:lnTo>
                <a:lnTo>
                  <a:pt x="552" y="13"/>
                </a:lnTo>
                <a:lnTo>
                  <a:pt x="573" y="8"/>
                </a:lnTo>
                <a:lnTo>
                  <a:pt x="594" y="4"/>
                </a:lnTo>
                <a:lnTo>
                  <a:pt x="615" y="0"/>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3798" name="Freeform 6"/>
          <p:cNvSpPr>
            <a:spLocks/>
          </p:cNvSpPr>
          <p:nvPr/>
        </p:nvSpPr>
        <p:spPr bwMode="auto">
          <a:xfrm>
            <a:off x="1216124" y="3108077"/>
            <a:ext cx="993775" cy="685800"/>
          </a:xfrm>
          <a:custGeom>
            <a:avLst/>
            <a:gdLst>
              <a:gd name="T0" fmla="*/ 2147483647 w 626"/>
              <a:gd name="T1" fmla="*/ 0 h 432"/>
              <a:gd name="T2" fmla="*/ 2147483647 w 626"/>
              <a:gd name="T3" fmla="*/ 2147483647 h 432"/>
              <a:gd name="T4" fmla="*/ 2147483647 w 626"/>
              <a:gd name="T5" fmla="*/ 2147483647 h 432"/>
              <a:gd name="T6" fmla="*/ 2147483647 w 626"/>
              <a:gd name="T7" fmla="*/ 2147483647 h 432"/>
              <a:gd name="T8" fmla="*/ 2147483647 w 626"/>
              <a:gd name="T9" fmla="*/ 2147483647 h 432"/>
              <a:gd name="T10" fmla="*/ 2147483647 w 626"/>
              <a:gd name="T11" fmla="*/ 2147483647 h 432"/>
              <a:gd name="T12" fmla="*/ 2147483647 w 626"/>
              <a:gd name="T13" fmla="*/ 2147483647 h 432"/>
              <a:gd name="T14" fmla="*/ 2147483647 w 626"/>
              <a:gd name="T15" fmla="*/ 2147483647 h 432"/>
              <a:gd name="T16" fmla="*/ 2147483647 w 626"/>
              <a:gd name="T17" fmla="*/ 2147483647 h 432"/>
              <a:gd name="T18" fmla="*/ 2147483647 w 626"/>
              <a:gd name="T19" fmla="*/ 2147483647 h 432"/>
              <a:gd name="T20" fmla="*/ 2147483647 w 626"/>
              <a:gd name="T21" fmla="*/ 2147483647 h 432"/>
              <a:gd name="T22" fmla="*/ 2147483647 w 626"/>
              <a:gd name="T23" fmla="*/ 2147483647 h 432"/>
              <a:gd name="T24" fmla="*/ 2147483647 w 626"/>
              <a:gd name="T25" fmla="*/ 2147483647 h 432"/>
              <a:gd name="T26" fmla="*/ 2147483647 w 626"/>
              <a:gd name="T27" fmla="*/ 2147483647 h 432"/>
              <a:gd name="T28" fmla="*/ 2147483647 w 626"/>
              <a:gd name="T29" fmla="*/ 2147483647 h 432"/>
              <a:gd name="T30" fmla="*/ 2147483647 w 626"/>
              <a:gd name="T31" fmla="*/ 2147483647 h 432"/>
              <a:gd name="T32" fmla="*/ 2147483647 w 626"/>
              <a:gd name="T33" fmla="*/ 2147483647 h 432"/>
              <a:gd name="T34" fmla="*/ 2147483647 w 626"/>
              <a:gd name="T35" fmla="*/ 2147483647 h 432"/>
              <a:gd name="T36" fmla="*/ 2147483647 w 626"/>
              <a:gd name="T37" fmla="*/ 2147483647 h 432"/>
              <a:gd name="T38" fmla="*/ 2147483647 w 626"/>
              <a:gd name="T39" fmla="*/ 2147483647 h 432"/>
              <a:gd name="T40" fmla="*/ 2147483647 w 626"/>
              <a:gd name="T41" fmla="*/ 2147483647 h 432"/>
              <a:gd name="T42" fmla="*/ 2147483647 w 626"/>
              <a:gd name="T43" fmla="*/ 2147483647 h 432"/>
              <a:gd name="T44" fmla="*/ 2147483647 w 626"/>
              <a:gd name="T45" fmla="*/ 2147483647 h 432"/>
              <a:gd name="T46" fmla="*/ 2147483647 w 626"/>
              <a:gd name="T47" fmla="*/ 2147483647 h 432"/>
              <a:gd name="T48" fmla="*/ 2147483647 w 626"/>
              <a:gd name="T49" fmla="*/ 2147483647 h 432"/>
              <a:gd name="T50" fmla="*/ 2147483647 w 626"/>
              <a:gd name="T51" fmla="*/ 2147483647 h 432"/>
              <a:gd name="T52" fmla="*/ 2147483647 w 626"/>
              <a:gd name="T53" fmla="*/ 2147483647 h 432"/>
              <a:gd name="T54" fmla="*/ 2147483647 w 626"/>
              <a:gd name="T55" fmla="*/ 2147483647 h 432"/>
              <a:gd name="T56" fmla="*/ 2147483647 w 626"/>
              <a:gd name="T57" fmla="*/ 2147483647 h 432"/>
              <a:gd name="T58" fmla="*/ 2147483647 w 626"/>
              <a:gd name="T59" fmla="*/ 2147483647 h 432"/>
              <a:gd name="T60" fmla="*/ 0 w 626"/>
              <a:gd name="T61" fmla="*/ 2147483647 h 432"/>
              <a:gd name="T62" fmla="*/ 2147483647 w 626"/>
              <a:gd name="T63" fmla="*/ 2147483647 h 432"/>
              <a:gd name="T64" fmla="*/ 2147483647 w 626"/>
              <a:gd name="T65" fmla="*/ 2147483647 h 432"/>
              <a:gd name="T66" fmla="*/ 2147483647 w 626"/>
              <a:gd name="T67" fmla="*/ 2147483647 h 432"/>
              <a:gd name="T68" fmla="*/ 2147483647 w 626"/>
              <a:gd name="T69" fmla="*/ 2147483647 h 432"/>
              <a:gd name="T70" fmla="*/ 2147483647 w 626"/>
              <a:gd name="T71" fmla="*/ 2147483647 h 432"/>
              <a:gd name="T72" fmla="*/ 2147483647 w 626"/>
              <a:gd name="T73" fmla="*/ 2147483647 h 432"/>
              <a:gd name="T74" fmla="*/ 2147483647 w 626"/>
              <a:gd name="T75" fmla="*/ 2147483647 h 432"/>
              <a:gd name="T76" fmla="*/ 2147483647 w 626"/>
              <a:gd name="T77" fmla="*/ 2147483647 h 432"/>
              <a:gd name="T78" fmla="*/ 2147483647 w 626"/>
              <a:gd name="T79" fmla="*/ 2147483647 h 432"/>
              <a:gd name="T80" fmla="*/ 2147483647 w 626"/>
              <a:gd name="T81" fmla="*/ 2147483647 h 432"/>
              <a:gd name="T82" fmla="*/ 2147483647 w 626"/>
              <a:gd name="T83" fmla="*/ 2147483647 h 432"/>
              <a:gd name="T84" fmla="*/ 2147483647 w 626"/>
              <a:gd name="T85" fmla="*/ 2147483647 h 432"/>
              <a:gd name="T86" fmla="*/ 2147483647 w 626"/>
              <a:gd name="T87" fmla="*/ 2147483647 h 432"/>
              <a:gd name="T88" fmla="*/ 2147483647 w 626"/>
              <a:gd name="T89" fmla="*/ 2147483647 h 432"/>
              <a:gd name="T90" fmla="*/ 2147483647 w 626"/>
              <a:gd name="T91" fmla="*/ 2147483647 h 432"/>
              <a:gd name="T92" fmla="*/ 2147483647 w 626"/>
              <a:gd name="T93" fmla="*/ 2147483647 h 432"/>
              <a:gd name="T94" fmla="*/ 2147483647 w 626"/>
              <a:gd name="T95" fmla="*/ 2147483647 h 43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26"/>
              <a:gd name="T145" fmla="*/ 0 h 432"/>
              <a:gd name="T146" fmla="*/ 626 w 626"/>
              <a:gd name="T147" fmla="*/ 432 h 43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26" h="432">
                <a:moveTo>
                  <a:pt x="625" y="0"/>
                </a:moveTo>
                <a:lnTo>
                  <a:pt x="625" y="0"/>
                </a:lnTo>
                <a:lnTo>
                  <a:pt x="597" y="34"/>
                </a:lnTo>
                <a:lnTo>
                  <a:pt x="572" y="66"/>
                </a:lnTo>
                <a:lnTo>
                  <a:pt x="551" y="98"/>
                </a:lnTo>
                <a:lnTo>
                  <a:pt x="534" y="127"/>
                </a:lnTo>
                <a:lnTo>
                  <a:pt x="519" y="154"/>
                </a:lnTo>
                <a:lnTo>
                  <a:pt x="508" y="180"/>
                </a:lnTo>
                <a:lnTo>
                  <a:pt x="499" y="205"/>
                </a:lnTo>
                <a:lnTo>
                  <a:pt x="492" y="228"/>
                </a:lnTo>
                <a:lnTo>
                  <a:pt x="488" y="250"/>
                </a:lnTo>
                <a:lnTo>
                  <a:pt x="487" y="270"/>
                </a:lnTo>
                <a:lnTo>
                  <a:pt x="487" y="288"/>
                </a:lnTo>
                <a:lnTo>
                  <a:pt x="488" y="305"/>
                </a:lnTo>
                <a:lnTo>
                  <a:pt x="491" y="321"/>
                </a:lnTo>
                <a:lnTo>
                  <a:pt x="496" y="336"/>
                </a:lnTo>
                <a:lnTo>
                  <a:pt x="502" y="349"/>
                </a:lnTo>
                <a:lnTo>
                  <a:pt x="509" y="362"/>
                </a:lnTo>
                <a:lnTo>
                  <a:pt x="516" y="373"/>
                </a:lnTo>
                <a:lnTo>
                  <a:pt x="524" y="383"/>
                </a:lnTo>
                <a:lnTo>
                  <a:pt x="533" y="392"/>
                </a:lnTo>
                <a:lnTo>
                  <a:pt x="541" y="400"/>
                </a:lnTo>
                <a:lnTo>
                  <a:pt x="550" y="406"/>
                </a:lnTo>
                <a:lnTo>
                  <a:pt x="558" y="413"/>
                </a:lnTo>
                <a:lnTo>
                  <a:pt x="566" y="417"/>
                </a:lnTo>
                <a:lnTo>
                  <a:pt x="574" y="422"/>
                </a:lnTo>
                <a:lnTo>
                  <a:pt x="580" y="425"/>
                </a:lnTo>
                <a:lnTo>
                  <a:pt x="585" y="427"/>
                </a:lnTo>
                <a:lnTo>
                  <a:pt x="589" y="429"/>
                </a:lnTo>
                <a:lnTo>
                  <a:pt x="592" y="430"/>
                </a:lnTo>
                <a:lnTo>
                  <a:pt x="592" y="431"/>
                </a:lnTo>
                <a:lnTo>
                  <a:pt x="589" y="430"/>
                </a:lnTo>
                <a:lnTo>
                  <a:pt x="584" y="429"/>
                </a:lnTo>
                <a:lnTo>
                  <a:pt x="549" y="427"/>
                </a:lnTo>
                <a:lnTo>
                  <a:pt x="514" y="425"/>
                </a:lnTo>
                <a:lnTo>
                  <a:pt x="481" y="423"/>
                </a:lnTo>
                <a:lnTo>
                  <a:pt x="448" y="420"/>
                </a:lnTo>
                <a:lnTo>
                  <a:pt x="416" y="416"/>
                </a:lnTo>
                <a:lnTo>
                  <a:pt x="384" y="413"/>
                </a:lnTo>
                <a:lnTo>
                  <a:pt x="354" y="409"/>
                </a:lnTo>
                <a:lnTo>
                  <a:pt x="324" y="404"/>
                </a:lnTo>
                <a:lnTo>
                  <a:pt x="296" y="399"/>
                </a:lnTo>
                <a:lnTo>
                  <a:pt x="269" y="395"/>
                </a:lnTo>
                <a:lnTo>
                  <a:pt x="242" y="389"/>
                </a:lnTo>
                <a:lnTo>
                  <a:pt x="217" y="383"/>
                </a:lnTo>
                <a:lnTo>
                  <a:pt x="193" y="378"/>
                </a:lnTo>
                <a:lnTo>
                  <a:pt x="170" y="372"/>
                </a:lnTo>
                <a:lnTo>
                  <a:pt x="148" y="365"/>
                </a:lnTo>
                <a:lnTo>
                  <a:pt x="128" y="358"/>
                </a:lnTo>
                <a:lnTo>
                  <a:pt x="108" y="352"/>
                </a:lnTo>
                <a:lnTo>
                  <a:pt x="91" y="344"/>
                </a:lnTo>
                <a:lnTo>
                  <a:pt x="75" y="337"/>
                </a:lnTo>
                <a:lnTo>
                  <a:pt x="60" y="329"/>
                </a:lnTo>
                <a:lnTo>
                  <a:pt x="46" y="322"/>
                </a:lnTo>
                <a:lnTo>
                  <a:pt x="35" y="314"/>
                </a:lnTo>
                <a:lnTo>
                  <a:pt x="25" y="306"/>
                </a:lnTo>
                <a:lnTo>
                  <a:pt x="16" y="298"/>
                </a:lnTo>
                <a:lnTo>
                  <a:pt x="9" y="291"/>
                </a:lnTo>
                <a:lnTo>
                  <a:pt x="4" y="282"/>
                </a:lnTo>
                <a:lnTo>
                  <a:pt x="1" y="274"/>
                </a:lnTo>
                <a:lnTo>
                  <a:pt x="0" y="266"/>
                </a:lnTo>
                <a:lnTo>
                  <a:pt x="0" y="258"/>
                </a:lnTo>
                <a:lnTo>
                  <a:pt x="3" y="249"/>
                </a:lnTo>
                <a:lnTo>
                  <a:pt x="7" y="241"/>
                </a:lnTo>
                <a:lnTo>
                  <a:pt x="14" y="233"/>
                </a:lnTo>
                <a:lnTo>
                  <a:pt x="28" y="222"/>
                </a:lnTo>
                <a:lnTo>
                  <a:pt x="42" y="211"/>
                </a:lnTo>
                <a:lnTo>
                  <a:pt x="58" y="201"/>
                </a:lnTo>
                <a:lnTo>
                  <a:pt x="73" y="191"/>
                </a:lnTo>
                <a:lnTo>
                  <a:pt x="90" y="182"/>
                </a:lnTo>
                <a:lnTo>
                  <a:pt x="106" y="172"/>
                </a:lnTo>
                <a:lnTo>
                  <a:pt x="123" y="163"/>
                </a:lnTo>
                <a:lnTo>
                  <a:pt x="139" y="154"/>
                </a:lnTo>
                <a:lnTo>
                  <a:pt x="158" y="145"/>
                </a:lnTo>
                <a:lnTo>
                  <a:pt x="175" y="137"/>
                </a:lnTo>
                <a:lnTo>
                  <a:pt x="193" y="129"/>
                </a:lnTo>
                <a:lnTo>
                  <a:pt x="212" y="120"/>
                </a:lnTo>
                <a:lnTo>
                  <a:pt x="231" y="112"/>
                </a:lnTo>
                <a:lnTo>
                  <a:pt x="250" y="105"/>
                </a:lnTo>
                <a:lnTo>
                  <a:pt x="269" y="97"/>
                </a:lnTo>
                <a:lnTo>
                  <a:pt x="289" y="90"/>
                </a:lnTo>
                <a:lnTo>
                  <a:pt x="309" y="83"/>
                </a:lnTo>
                <a:lnTo>
                  <a:pt x="329" y="76"/>
                </a:lnTo>
                <a:lnTo>
                  <a:pt x="349" y="69"/>
                </a:lnTo>
                <a:lnTo>
                  <a:pt x="370" y="63"/>
                </a:lnTo>
                <a:lnTo>
                  <a:pt x="390" y="56"/>
                </a:lnTo>
                <a:lnTo>
                  <a:pt x="411" y="50"/>
                </a:lnTo>
                <a:lnTo>
                  <a:pt x="432" y="44"/>
                </a:lnTo>
                <a:lnTo>
                  <a:pt x="453" y="39"/>
                </a:lnTo>
                <a:lnTo>
                  <a:pt x="475" y="33"/>
                </a:lnTo>
                <a:lnTo>
                  <a:pt x="496" y="28"/>
                </a:lnTo>
                <a:lnTo>
                  <a:pt x="518" y="22"/>
                </a:lnTo>
                <a:lnTo>
                  <a:pt x="539" y="18"/>
                </a:lnTo>
                <a:lnTo>
                  <a:pt x="561" y="13"/>
                </a:lnTo>
                <a:lnTo>
                  <a:pt x="582" y="8"/>
                </a:lnTo>
                <a:lnTo>
                  <a:pt x="604" y="4"/>
                </a:lnTo>
                <a:lnTo>
                  <a:pt x="625" y="0"/>
                </a:lnTo>
              </a:path>
            </a:pathLst>
          </a:custGeom>
          <a:noFill/>
          <a:ln w="12700" cap="rnd" cmpd="sng">
            <a:noFill/>
            <a:prstDash val="solid"/>
            <a:round/>
            <a:headEnd type="none" w="med" len="med"/>
            <a:tailEnd type="none" w="med" len="med"/>
          </a:ln>
        </p:spPr>
        <p:txBody>
          <a:bodyPr/>
          <a:lstStyle/>
          <a:p>
            <a:endParaRPr lang="en-GB"/>
          </a:p>
        </p:txBody>
      </p:sp>
      <p:grpSp>
        <p:nvGrpSpPr>
          <p:cNvPr id="2" name="Group 7"/>
          <p:cNvGrpSpPr>
            <a:grpSpLocks/>
          </p:cNvGrpSpPr>
          <p:nvPr/>
        </p:nvGrpSpPr>
        <p:grpSpPr bwMode="auto">
          <a:xfrm rot="-137448">
            <a:off x="1273274" y="3165227"/>
            <a:ext cx="939800" cy="315912"/>
            <a:chOff x="838" y="2492"/>
            <a:chExt cx="498" cy="154"/>
          </a:xfrm>
        </p:grpSpPr>
        <p:sp>
          <p:nvSpPr>
            <p:cNvPr id="33802" name="Freeform 8"/>
            <p:cNvSpPr>
              <a:spLocks/>
            </p:cNvSpPr>
            <p:nvPr/>
          </p:nvSpPr>
          <p:spPr bwMode="auto">
            <a:xfrm>
              <a:off x="839" y="2579"/>
              <a:ext cx="73" cy="57"/>
            </a:xfrm>
            <a:custGeom>
              <a:avLst/>
              <a:gdLst>
                <a:gd name="T0" fmla="*/ 48 w 73"/>
                <a:gd name="T1" fmla="*/ 0 h 57"/>
                <a:gd name="T2" fmla="*/ 46 w 73"/>
                <a:gd name="T3" fmla="*/ 16 h 57"/>
                <a:gd name="T4" fmla="*/ 48 w 73"/>
                <a:gd name="T5" fmla="*/ 28 h 57"/>
                <a:gd name="T6" fmla="*/ 53 w 73"/>
                <a:gd name="T7" fmla="*/ 35 h 57"/>
                <a:gd name="T8" fmla="*/ 59 w 73"/>
                <a:gd name="T9" fmla="*/ 40 h 57"/>
                <a:gd name="T10" fmla="*/ 64 w 73"/>
                <a:gd name="T11" fmla="*/ 42 h 57"/>
                <a:gd name="T12" fmla="*/ 68 w 73"/>
                <a:gd name="T13" fmla="*/ 42 h 57"/>
                <a:gd name="T14" fmla="*/ 72 w 73"/>
                <a:gd name="T15" fmla="*/ 41 h 57"/>
                <a:gd name="T16" fmla="*/ 70 w 73"/>
                <a:gd name="T17" fmla="*/ 41 h 57"/>
                <a:gd name="T18" fmla="*/ 56 w 73"/>
                <a:gd name="T19" fmla="*/ 48 h 57"/>
                <a:gd name="T20" fmla="*/ 44 w 73"/>
                <a:gd name="T21" fmla="*/ 54 h 57"/>
                <a:gd name="T22" fmla="*/ 29 w 73"/>
                <a:gd name="T23" fmla="*/ 56 h 57"/>
                <a:gd name="T24" fmla="*/ 18 w 73"/>
                <a:gd name="T25" fmla="*/ 56 h 57"/>
                <a:gd name="T26" fmla="*/ 9 w 73"/>
                <a:gd name="T27" fmla="*/ 55 h 57"/>
                <a:gd name="T28" fmla="*/ 5 w 73"/>
                <a:gd name="T29" fmla="*/ 52 h 57"/>
                <a:gd name="T30" fmla="*/ 0 w 73"/>
                <a:gd name="T31" fmla="*/ 46 h 57"/>
                <a:gd name="T32" fmla="*/ 0 w 73"/>
                <a:gd name="T33" fmla="*/ 43 h 57"/>
                <a:gd name="T34" fmla="*/ 5 w 73"/>
                <a:gd name="T35" fmla="*/ 38 h 57"/>
                <a:gd name="T36" fmla="*/ 8 w 73"/>
                <a:gd name="T37" fmla="*/ 32 h 57"/>
                <a:gd name="T38" fmla="*/ 14 w 73"/>
                <a:gd name="T39" fmla="*/ 25 h 57"/>
                <a:gd name="T40" fmla="*/ 21 w 73"/>
                <a:gd name="T41" fmla="*/ 20 h 57"/>
                <a:gd name="T42" fmla="*/ 27 w 73"/>
                <a:gd name="T43" fmla="*/ 14 h 57"/>
                <a:gd name="T44" fmla="*/ 34 w 73"/>
                <a:gd name="T45" fmla="*/ 10 h 57"/>
                <a:gd name="T46" fmla="*/ 42 w 73"/>
                <a:gd name="T47" fmla="*/ 4 h 57"/>
                <a:gd name="T48" fmla="*/ 48 w 73"/>
                <a:gd name="T49" fmla="*/ 0 h 5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3"/>
                <a:gd name="T76" fmla="*/ 0 h 57"/>
                <a:gd name="T77" fmla="*/ 73 w 73"/>
                <a:gd name="T78" fmla="*/ 57 h 5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3" h="57">
                  <a:moveTo>
                    <a:pt x="48" y="0"/>
                  </a:moveTo>
                  <a:lnTo>
                    <a:pt x="46" y="16"/>
                  </a:lnTo>
                  <a:lnTo>
                    <a:pt x="48" y="28"/>
                  </a:lnTo>
                  <a:lnTo>
                    <a:pt x="53" y="35"/>
                  </a:lnTo>
                  <a:lnTo>
                    <a:pt x="59" y="40"/>
                  </a:lnTo>
                  <a:lnTo>
                    <a:pt x="64" y="42"/>
                  </a:lnTo>
                  <a:lnTo>
                    <a:pt x="68" y="42"/>
                  </a:lnTo>
                  <a:lnTo>
                    <a:pt x="72" y="41"/>
                  </a:lnTo>
                  <a:lnTo>
                    <a:pt x="70" y="41"/>
                  </a:lnTo>
                  <a:lnTo>
                    <a:pt x="56" y="48"/>
                  </a:lnTo>
                  <a:lnTo>
                    <a:pt x="44" y="54"/>
                  </a:lnTo>
                  <a:lnTo>
                    <a:pt x="29" y="56"/>
                  </a:lnTo>
                  <a:lnTo>
                    <a:pt x="18" y="56"/>
                  </a:lnTo>
                  <a:lnTo>
                    <a:pt x="9" y="55"/>
                  </a:lnTo>
                  <a:lnTo>
                    <a:pt x="5" y="52"/>
                  </a:lnTo>
                  <a:lnTo>
                    <a:pt x="0" y="46"/>
                  </a:lnTo>
                  <a:lnTo>
                    <a:pt x="0" y="43"/>
                  </a:lnTo>
                  <a:lnTo>
                    <a:pt x="5" y="38"/>
                  </a:lnTo>
                  <a:lnTo>
                    <a:pt x="8" y="32"/>
                  </a:lnTo>
                  <a:lnTo>
                    <a:pt x="14" y="25"/>
                  </a:lnTo>
                  <a:lnTo>
                    <a:pt x="21" y="20"/>
                  </a:lnTo>
                  <a:lnTo>
                    <a:pt x="27" y="14"/>
                  </a:lnTo>
                  <a:lnTo>
                    <a:pt x="34" y="10"/>
                  </a:lnTo>
                  <a:lnTo>
                    <a:pt x="42" y="4"/>
                  </a:lnTo>
                  <a:lnTo>
                    <a:pt x="48" y="0"/>
                  </a:lnTo>
                </a:path>
              </a:pathLst>
            </a:custGeom>
            <a:solidFill>
              <a:srgbClr val="FFFFFF"/>
            </a:solidFill>
            <a:ln w="12700" cap="rnd" cmpd="sng">
              <a:noFill/>
              <a:prstDash val="solid"/>
              <a:round/>
              <a:headEnd type="none" w="med" len="med"/>
              <a:tailEnd type="none" w="med" len="med"/>
            </a:ln>
          </p:spPr>
          <p:txBody>
            <a:bodyPr/>
            <a:lstStyle/>
            <a:p>
              <a:endParaRPr lang="en-GB"/>
            </a:p>
          </p:txBody>
        </p:sp>
        <p:grpSp>
          <p:nvGrpSpPr>
            <p:cNvPr id="3" name="Group 9"/>
            <p:cNvGrpSpPr>
              <a:grpSpLocks/>
            </p:cNvGrpSpPr>
            <p:nvPr/>
          </p:nvGrpSpPr>
          <p:grpSpPr bwMode="auto">
            <a:xfrm>
              <a:off x="838" y="2492"/>
              <a:ext cx="498" cy="154"/>
              <a:chOff x="838" y="2492"/>
              <a:chExt cx="498" cy="154"/>
            </a:xfrm>
          </p:grpSpPr>
          <p:sp>
            <p:nvSpPr>
              <p:cNvPr id="33804" name="Freeform 10"/>
              <p:cNvSpPr>
                <a:spLocks/>
              </p:cNvSpPr>
              <p:nvPr/>
            </p:nvSpPr>
            <p:spPr bwMode="auto">
              <a:xfrm>
                <a:off x="1173" y="2492"/>
                <a:ext cx="163" cy="34"/>
              </a:xfrm>
              <a:custGeom>
                <a:avLst/>
                <a:gdLst>
                  <a:gd name="T0" fmla="*/ 11 w 163"/>
                  <a:gd name="T1" fmla="*/ 3 h 34"/>
                  <a:gd name="T2" fmla="*/ 25 w 163"/>
                  <a:gd name="T3" fmla="*/ 3 h 34"/>
                  <a:gd name="T4" fmla="*/ 40 w 163"/>
                  <a:gd name="T5" fmla="*/ 1 h 34"/>
                  <a:gd name="T6" fmla="*/ 54 w 163"/>
                  <a:gd name="T7" fmla="*/ 1 h 34"/>
                  <a:gd name="T8" fmla="*/ 67 w 163"/>
                  <a:gd name="T9" fmla="*/ 1 h 34"/>
                  <a:gd name="T10" fmla="*/ 80 w 163"/>
                  <a:gd name="T11" fmla="*/ 0 h 34"/>
                  <a:gd name="T12" fmla="*/ 92 w 163"/>
                  <a:gd name="T13" fmla="*/ 0 h 34"/>
                  <a:gd name="T14" fmla="*/ 105 w 163"/>
                  <a:gd name="T15" fmla="*/ 1 h 34"/>
                  <a:gd name="T16" fmla="*/ 115 w 163"/>
                  <a:gd name="T17" fmla="*/ 1 h 34"/>
                  <a:gd name="T18" fmla="*/ 124 w 163"/>
                  <a:gd name="T19" fmla="*/ 0 h 34"/>
                  <a:gd name="T20" fmla="*/ 133 w 163"/>
                  <a:gd name="T21" fmla="*/ 1 h 34"/>
                  <a:gd name="T22" fmla="*/ 141 w 163"/>
                  <a:gd name="T23" fmla="*/ 2 h 34"/>
                  <a:gd name="T24" fmla="*/ 150 w 163"/>
                  <a:gd name="T25" fmla="*/ 1 h 34"/>
                  <a:gd name="T26" fmla="*/ 154 w 163"/>
                  <a:gd name="T27" fmla="*/ 1 h 34"/>
                  <a:gd name="T28" fmla="*/ 159 w 163"/>
                  <a:gd name="T29" fmla="*/ 2 h 34"/>
                  <a:gd name="T30" fmla="*/ 161 w 163"/>
                  <a:gd name="T31" fmla="*/ 3 h 34"/>
                  <a:gd name="T32" fmla="*/ 162 w 163"/>
                  <a:gd name="T33" fmla="*/ 2 h 34"/>
                  <a:gd name="T34" fmla="*/ 161 w 163"/>
                  <a:gd name="T35" fmla="*/ 3 h 34"/>
                  <a:gd name="T36" fmla="*/ 159 w 163"/>
                  <a:gd name="T37" fmla="*/ 3 h 34"/>
                  <a:gd name="T38" fmla="*/ 154 w 163"/>
                  <a:gd name="T39" fmla="*/ 3 h 34"/>
                  <a:gd name="T40" fmla="*/ 150 w 163"/>
                  <a:gd name="T41" fmla="*/ 3 h 34"/>
                  <a:gd name="T42" fmla="*/ 142 w 163"/>
                  <a:gd name="T43" fmla="*/ 5 h 34"/>
                  <a:gd name="T44" fmla="*/ 134 w 163"/>
                  <a:gd name="T45" fmla="*/ 6 h 34"/>
                  <a:gd name="T46" fmla="*/ 125 w 163"/>
                  <a:gd name="T47" fmla="*/ 6 h 34"/>
                  <a:gd name="T48" fmla="*/ 116 w 163"/>
                  <a:gd name="T49" fmla="*/ 8 h 34"/>
                  <a:gd name="T50" fmla="*/ 106 w 163"/>
                  <a:gd name="T51" fmla="*/ 10 h 34"/>
                  <a:gd name="T52" fmla="*/ 92 w 163"/>
                  <a:gd name="T53" fmla="*/ 12 h 34"/>
                  <a:gd name="T54" fmla="*/ 82 w 163"/>
                  <a:gd name="T55" fmla="*/ 15 h 34"/>
                  <a:gd name="T56" fmla="*/ 69 w 163"/>
                  <a:gd name="T57" fmla="*/ 18 h 34"/>
                  <a:gd name="T58" fmla="*/ 57 w 163"/>
                  <a:gd name="T59" fmla="*/ 20 h 34"/>
                  <a:gd name="T60" fmla="*/ 44 w 163"/>
                  <a:gd name="T61" fmla="*/ 23 h 34"/>
                  <a:gd name="T62" fmla="*/ 32 w 163"/>
                  <a:gd name="T63" fmla="*/ 27 h 34"/>
                  <a:gd name="T64" fmla="*/ 19 w 163"/>
                  <a:gd name="T65" fmla="*/ 32 h 34"/>
                  <a:gd name="T66" fmla="*/ 12 w 163"/>
                  <a:gd name="T67" fmla="*/ 33 h 34"/>
                  <a:gd name="T68" fmla="*/ 6 w 163"/>
                  <a:gd name="T69" fmla="*/ 32 h 34"/>
                  <a:gd name="T70" fmla="*/ 2 w 163"/>
                  <a:gd name="T71" fmla="*/ 29 h 34"/>
                  <a:gd name="T72" fmla="*/ 0 w 163"/>
                  <a:gd name="T73" fmla="*/ 25 h 34"/>
                  <a:gd name="T74" fmla="*/ 0 w 163"/>
                  <a:gd name="T75" fmla="*/ 19 h 34"/>
                  <a:gd name="T76" fmla="*/ 1 w 163"/>
                  <a:gd name="T77" fmla="*/ 14 h 34"/>
                  <a:gd name="T78" fmla="*/ 7 w 163"/>
                  <a:gd name="T79" fmla="*/ 7 h 34"/>
                  <a:gd name="T80" fmla="*/ 11 w 163"/>
                  <a:gd name="T81" fmla="*/ 3 h 3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63"/>
                  <a:gd name="T124" fmla="*/ 0 h 34"/>
                  <a:gd name="T125" fmla="*/ 163 w 163"/>
                  <a:gd name="T126" fmla="*/ 34 h 3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63" h="34">
                    <a:moveTo>
                      <a:pt x="11" y="3"/>
                    </a:moveTo>
                    <a:lnTo>
                      <a:pt x="25" y="3"/>
                    </a:lnTo>
                    <a:lnTo>
                      <a:pt x="40" y="1"/>
                    </a:lnTo>
                    <a:lnTo>
                      <a:pt x="54" y="1"/>
                    </a:lnTo>
                    <a:lnTo>
                      <a:pt x="67" y="1"/>
                    </a:lnTo>
                    <a:lnTo>
                      <a:pt x="80" y="0"/>
                    </a:lnTo>
                    <a:lnTo>
                      <a:pt x="92" y="0"/>
                    </a:lnTo>
                    <a:lnTo>
                      <a:pt x="105" y="1"/>
                    </a:lnTo>
                    <a:lnTo>
                      <a:pt x="115" y="1"/>
                    </a:lnTo>
                    <a:lnTo>
                      <a:pt x="124" y="0"/>
                    </a:lnTo>
                    <a:lnTo>
                      <a:pt x="133" y="1"/>
                    </a:lnTo>
                    <a:lnTo>
                      <a:pt x="141" y="2"/>
                    </a:lnTo>
                    <a:lnTo>
                      <a:pt x="150" y="1"/>
                    </a:lnTo>
                    <a:lnTo>
                      <a:pt x="154" y="1"/>
                    </a:lnTo>
                    <a:lnTo>
                      <a:pt x="159" y="2"/>
                    </a:lnTo>
                    <a:lnTo>
                      <a:pt x="161" y="3"/>
                    </a:lnTo>
                    <a:lnTo>
                      <a:pt x="162" y="2"/>
                    </a:lnTo>
                    <a:lnTo>
                      <a:pt x="161" y="3"/>
                    </a:lnTo>
                    <a:lnTo>
                      <a:pt x="159" y="3"/>
                    </a:lnTo>
                    <a:lnTo>
                      <a:pt x="154" y="3"/>
                    </a:lnTo>
                    <a:lnTo>
                      <a:pt x="150" y="3"/>
                    </a:lnTo>
                    <a:lnTo>
                      <a:pt x="142" y="5"/>
                    </a:lnTo>
                    <a:lnTo>
                      <a:pt x="134" y="6"/>
                    </a:lnTo>
                    <a:lnTo>
                      <a:pt x="125" y="6"/>
                    </a:lnTo>
                    <a:lnTo>
                      <a:pt x="116" y="8"/>
                    </a:lnTo>
                    <a:lnTo>
                      <a:pt x="106" y="10"/>
                    </a:lnTo>
                    <a:lnTo>
                      <a:pt x="92" y="12"/>
                    </a:lnTo>
                    <a:lnTo>
                      <a:pt x="82" y="15"/>
                    </a:lnTo>
                    <a:lnTo>
                      <a:pt x="69" y="18"/>
                    </a:lnTo>
                    <a:lnTo>
                      <a:pt x="57" y="20"/>
                    </a:lnTo>
                    <a:lnTo>
                      <a:pt x="44" y="23"/>
                    </a:lnTo>
                    <a:lnTo>
                      <a:pt x="32" y="27"/>
                    </a:lnTo>
                    <a:lnTo>
                      <a:pt x="19" y="32"/>
                    </a:lnTo>
                    <a:lnTo>
                      <a:pt x="12" y="33"/>
                    </a:lnTo>
                    <a:lnTo>
                      <a:pt x="6" y="32"/>
                    </a:lnTo>
                    <a:lnTo>
                      <a:pt x="2" y="29"/>
                    </a:lnTo>
                    <a:lnTo>
                      <a:pt x="0" y="25"/>
                    </a:lnTo>
                    <a:lnTo>
                      <a:pt x="0" y="19"/>
                    </a:lnTo>
                    <a:lnTo>
                      <a:pt x="1" y="14"/>
                    </a:lnTo>
                    <a:lnTo>
                      <a:pt x="7" y="7"/>
                    </a:lnTo>
                    <a:lnTo>
                      <a:pt x="11" y="3"/>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3805" name="Freeform 11"/>
              <p:cNvSpPr>
                <a:spLocks/>
              </p:cNvSpPr>
              <p:nvPr/>
            </p:nvSpPr>
            <p:spPr bwMode="auto">
              <a:xfrm>
                <a:off x="891" y="2496"/>
                <a:ext cx="299" cy="125"/>
              </a:xfrm>
              <a:custGeom>
                <a:avLst/>
                <a:gdLst>
                  <a:gd name="T0" fmla="*/ 294 w 299"/>
                  <a:gd name="T1" fmla="*/ 0 h 125"/>
                  <a:gd name="T2" fmla="*/ 288 w 299"/>
                  <a:gd name="T3" fmla="*/ 3 h 125"/>
                  <a:gd name="T4" fmla="*/ 283 w 299"/>
                  <a:gd name="T5" fmla="*/ 8 h 125"/>
                  <a:gd name="T6" fmla="*/ 281 w 299"/>
                  <a:gd name="T7" fmla="*/ 11 h 125"/>
                  <a:gd name="T8" fmla="*/ 279 w 299"/>
                  <a:gd name="T9" fmla="*/ 15 h 125"/>
                  <a:gd name="T10" fmla="*/ 281 w 299"/>
                  <a:gd name="T11" fmla="*/ 20 h 125"/>
                  <a:gd name="T12" fmla="*/ 285 w 299"/>
                  <a:gd name="T13" fmla="*/ 23 h 125"/>
                  <a:gd name="T14" fmla="*/ 290 w 299"/>
                  <a:gd name="T15" fmla="*/ 25 h 125"/>
                  <a:gd name="T16" fmla="*/ 298 w 299"/>
                  <a:gd name="T17" fmla="*/ 31 h 125"/>
                  <a:gd name="T18" fmla="*/ 283 w 299"/>
                  <a:gd name="T19" fmla="*/ 35 h 125"/>
                  <a:gd name="T20" fmla="*/ 267 w 299"/>
                  <a:gd name="T21" fmla="*/ 39 h 125"/>
                  <a:gd name="T22" fmla="*/ 251 w 299"/>
                  <a:gd name="T23" fmla="*/ 45 h 125"/>
                  <a:gd name="T24" fmla="*/ 236 w 299"/>
                  <a:gd name="T25" fmla="*/ 49 h 125"/>
                  <a:gd name="T26" fmla="*/ 219 w 299"/>
                  <a:gd name="T27" fmla="*/ 55 h 125"/>
                  <a:gd name="T28" fmla="*/ 199 w 299"/>
                  <a:gd name="T29" fmla="*/ 61 h 125"/>
                  <a:gd name="T30" fmla="*/ 183 w 299"/>
                  <a:gd name="T31" fmla="*/ 67 h 125"/>
                  <a:gd name="T32" fmla="*/ 163 w 299"/>
                  <a:gd name="T33" fmla="*/ 72 h 125"/>
                  <a:gd name="T34" fmla="*/ 146 w 299"/>
                  <a:gd name="T35" fmla="*/ 77 h 125"/>
                  <a:gd name="T36" fmla="*/ 130 w 299"/>
                  <a:gd name="T37" fmla="*/ 84 h 125"/>
                  <a:gd name="T38" fmla="*/ 109 w 299"/>
                  <a:gd name="T39" fmla="*/ 90 h 125"/>
                  <a:gd name="T40" fmla="*/ 92 w 299"/>
                  <a:gd name="T41" fmla="*/ 94 h 125"/>
                  <a:gd name="T42" fmla="*/ 76 w 299"/>
                  <a:gd name="T43" fmla="*/ 101 h 125"/>
                  <a:gd name="T44" fmla="*/ 58 w 299"/>
                  <a:gd name="T45" fmla="*/ 109 h 125"/>
                  <a:gd name="T46" fmla="*/ 43 w 299"/>
                  <a:gd name="T47" fmla="*/ 116 h 125"/>
                  <a:gd name="T48" fmla="*/ 27 w 299"/>
                  <a:gd name="T49" fmla="*/ 123 h 125"/>
                  <a:gd name="T50" fmla="*/ 26 w 299"/>
                  <a:gd name="T51" fmla="*/ 123 h 125"/>
                  <a:gd name="T52" fmla="*/ 21 w 299"/>
                  <a:gd name="T53" fmla="*/ 123 h 125"/>
                  <a:gd name="T54" fmla="*/ 16 w 299"/>
                  <a:gd name="T55" fmla="*/ 124 h 125"/>
                  <a:gd name="T56" fmla="*/ 11 w 299"/>
                  <a:gd name="T57" fmla="*/ 121 h 125"/>
                  <a:gd name="T58" fmla="*/ 6 w 299"/>
                  <a:gd name="T59" fmla="*/ 115 h 125"/>
                  <a:gd name="T60" fmla="*/ 2 w 299"/>
                  <a:gd name="T61" fmla="*/ 108 h 125"/>
                  <a:gd name="T62" fmla="*/ 0 w 299"/>
                  <a:gd name="T63" fmla="*/ 95 h 125"/>
                  <a:gd name="T64" fmla="*/ 4 w 299"/>
                  <a:gd name="T65" fmla="*/ 78 h 125"/>
                  <a:gd name="T66" fmla="*/ 19 w 299"/>
                  <a:gd name="T67" fmla="*/ 70 h 125"/>
                  <a:gd name="T68" fmla="*/ 33 w 299"/>
                  <a:gd name="T69" fmla="*/ 62 h 125"/>
                  <a:gd name="T70" fmla="*/ 49 w 299"/>
                  <a:gd name="T71" fmla="*/ 56 h 125"/>
                  <a:gd name="T72" fmla="*/ 67 w 299"/>
                  <a:gd name="T73" fmla="*/ 51 h 125"/>
                  <a:gd name="T74" fmla="*/ 84 w 299"/>
                  <a:gd name="T75" fmla="*/ 44 h 125"/>
                  <a:gd name="T76" fmla="*/ 102 w 299"/>
                  <a:gd name="T77" fmla="*/ 38 h 125"/>
                  <a:gd name="T78" fmla="*/ 121 w 299"/>
                  <a:gd name="T79" fmla="*/ 33 h 125"/>
                  <a:gd name="T80" fmla="*/ 140 w 299"/>
                  <a:gd name="T81" fmla="*/ 29 h 125"/>
                  <a:gd name="T82" fmla="*/ 163 w 299"/>
                  <a:gd name="T83" fmla="*/ 23 h 125"/>
                  <a:gd name="T84" fmla="*/ 180 w 299"/>
                  <a:gd name="T85" fmla="*/ 18 h 125"/>
                  <a:gd name="T86" fmla="*/ 200 w 299"/>
                  <a:gd name="T87" fmla="*/ 16 h 125"/>
                  <a:gd name="T88" fmla="*/ 220 w 299"/>
                  <a:gd name="T89" fmla="*/ 12 h 125"/>
                  <a:gd name="T90" fmla="*/ 239 w 299"/>
                  <a:gd name="T91" fmla="*/ 8 h 125"/>
                  <a:gd name="T92" fmla="*/ 258 w 299"/>
                  <a:gd name="T93" fmla="*/ 4 h 125"/>
                  <a:gd name="T94" fmla="*/ 278 w 299"/>
                  <a:gd name="T95" fmla="*/ 4 h 125"/>
                  <a:gd name="T96" fmla="*/ 294 w 299"/>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99"/>
                  <a:gd name="T148" fmla="*/ 0 h 125"/>
                  <a:gd name="T149" fmla="*/ 299 w 299"/>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99" h="125">
                    <a:moveTo>
                      <a:pt x="294" y="0"/>
                    </a:moveTo>
                    <a:lnTo>
                      <a:pt x="288" y="3"/>
                    </a:lnTo>
                    <a:lnTo>
                      <a:pt x="283" y="8"/>
                    </a:lnTo>
                    <a:lnTo>
                      <a:pt x="281" y="11"/>
                    </a:lnTo>
                    <a:lnTo>
                      <a:pt x="279" y="15"/>
                    </a:lnTo>
                    <a:lnTo>
                      <a:pt x="281" y="20"/>
                    </a:lnTo>
                    <a:lnTo>
                      <a:pt x="285" y="23"/>
                    </a:lnTo>
                    <a:lnTo>
                      <a:pt x="290" y="25"/>
                    </a:lnTo>
                    <a:lnTo>
                      <a:pt x="298" y="31"/>
                    </a:lnTo>
                    <a:lnTo>
                      <a:pt x="283" y="35"/>
                    </a:lnTo>
                    <a:lnTo>
                      <a:pt x="267" y="39"/>
                    </a:lnTo>
                    <a:lnTo>
                      <a:pt x="251" y="45"/>
                    </a:lnTo>
                    <a:lnTo>
                      <a:pt x="236" y="49"/>
                    </a:lnTo>
                    <a:lnTo>
                      <a:pt x="219" y="55"/>
                    </a:lnTo>
                    <a:lnTo>
                      <a:pt x="199" y="61"/>
                    </a:lnTo>
                    <a:lnTo>
                      <a:pt x="183" y="67"/>
                    </a:lnTo>
                    <a:lnTo>
                      <a:pt x="163" y="72"/>
                    </a:lnTo>
                    <a:lnTo>
                      <a:pt x="146" y="77"/>
                    </a:lnTo>
                    <a:lnTo>
                      <a:pt x="130" y="84"/>
                    </a:lnTo>
                    <a:lnTo>
                      <a:pt x="109" y="90"/>
                    </a:lnTo>
                    <a:lnTo>
                      <a:pt x="92" y="94"/>
                    </a:lnTo>
                    <a:lnTo>
                      <a:pt x="76" y="101"/>
                    </a:lnTo>
                    <a:lnTo>
                      <a:pt x="58" y="109"/>
                    </a:lnTo>
                    <a:lnTo>
                      <a:pt x="43" y="116"/>
                    </a:lnTo>
                    <a:lnTo>
                      <a:pt x="27" y="123"/>
                    </a:lnTo>
                    <a:lnTo>
                      <a:pt x="26" y="123"/>
                    </a:lnTo>
                    <a:lnTo>
                      <a:pt x="21" y="123"/>
                    </a:lnTo>
                    <a:lnTo>
                      <a:pt x="16" y="124"/>
                    </a:lnTo>
                    <a:lnTo>
                      <a:pt x="11" y="121"/>
                    </a:lnTo>
                    <a:lnTo>
                      <a:pt x="6" y="115"/>
                    </a:lnTo>
                    <a:lnTo>
                      <a:pt x="2" y="108"/>
                    </a:lnTo>
                    <a:lnTo>
                      <a:pt x="0" y="95"/>
                    </a:lnTo>
                    <a:lnTo>
                      <a:pt x="4" y="78"/>
                    </a:lnTo>
                    <a:lnTo>
                      <a:pt x="19" y="70"/>
                    </a:lnTo>
                    <a:lnTo>
                      <a:pt x="33" y="62"/>
                    </a:lnTo>
                    <a:lnTo>
                      <a:pt x="49" y="56"/>
                    </a:lnTo>
                    <a:lnTo>
                      <a:pt x="67" y="51"/>
                    </a:lnTo>
                    <a:lnTo>
                      <a:pt x="84" y="44"/>
                    </a:lnTo>
                    <a:lnTo>
                      <a:pt x="102" y="38"/>
                    </a:lnTo>
                    <a:lnTo>
                      <a:pt x="121" y="33"/>
                    </a:lnTo>
                    <a:lnTo>
                      <a:pt x="140" y="29"/>
                    </a:lnTo>
                    <a:lnTo>
                      <a:pt x="163" y="23"/>
                    </a:lnTo>
                    <a:lnTo>
                      <a:pt x="180" y="18"/>
                    </a:lnTo>
                    <a:lnTo>
                      <a:pt x="200" y="16"/>
                    </a:lnTo>
                    <a:lnTo>
                      <a:pt x="220" y="12"/>
                    </a:lnTo>
                    <a:lnTo>
                      <a:pt x="239" y="8"/>
                    </a:lnTo>
                    <a:lnTo>
                      <a:pt x="258" y="4"/>
                    </a:lnTo>
                    <a:lnTo>
                      <a:pt x="278" y="4"/>
                    </a:lnTo>
                    <a:lnTo>
                      <a:pt x="294" y="0"/>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3806" name="Freeform 12"/>
              <p:cNvSpPr>
                <a:spLocks/>
              </p:cNvSpPr>
              <p:nvPr/>
            </p:nvSpPr>
            <p:spPr bwMode="auto">
              <a:xfrm>
                <a:off x="838" y="2580"/>
                <a:ext cx="83" cy="66"/>
              </a:xfrm>
              <a:custGeom>
                <a:avLst/>
                <a:gdLst>
                  <a:gd name="T0" fmla="*/ 55 w 83"/>
                  <a:gd name="T1" fmla="*/ 0 h 66"/>
                  <a:gd name="T2" fmla="*/ 55 w 83"/>
                  <a:gd name="T3" fmla="*/ 0 h 66"/>
                  <a:gd name="T4" fmla="*/ 54 w 83"/>
                  <a:gd name="T5" fmla="*/ 20 h 66"/>
                  <a:gd name="T6" fmla="*/ 56 w 83"/>
                  <a:gd name="T7" fmla="*/ 31 h 66"/>
                  <a:gd name="T8" fmla="*/ 60 w 83"/>
                  <a:gd name="T9" fmla="*/ 41 h 66"/>
                  <a:gd name="T10" fmla="*/ 68 w 83"/>
                  <a:gd name="T11" fmla="*/ 46 h 66"/>
                  <a:gd name="T12" fmla="*/ 73 w 83"/>
                  <a:gd name="T13" fmla="*/ 48 h 66"/>
                  <a:gd name="T14" fmla="*/ 78 w 83"/>
                  <a:gd name="T15" fmla="*/ 47 h 66"/>
                  <a:gd name="T16" fmla="*/ 82 w 83"/>
                  <a:gd name="T17" fmla="*/ 48 h 66"/>
                  <a:gd name="T18" fmla="*/ 80 w 83"/>
                  <a:gd name="T19" fmla="*/ 48 h 66"/>
                  <a:gd name="T20" fmla="*/ 63 w 83"/>
                  <a:gd name="T21" fmla="*/ 57 h 66"/>
                  <a:gd name="T22" fmla="*/ 48 w 83"/>
                  <a:gd name="T23" fmla="*/ 62 h 66"/>
                  <a:gd name="T24" fmla="*/ 34 w 83"/>
                  <a:gd name="T25" fmla="*/ 65 h 66"/>
                  <a:gd name="T26" fmla="*/ 21 w 83"/>
                  <a:gd name="T27" fmla="*/ 65 h 66"/>
                  <a:gd name="T28" fmla="*/ 11 w 83"/>
                  <a:gd name="T29" fmla="*/ 63 h 66"/>
                  <a:gd name="T30" fmla="*/ 4 w 83"/>
                  <a:gd name="T31" fmla="*/ 60 h 66"/>
                  <a:gd name="T32" fmla="*/ 0 w 83"/>
                  <a:gd name="T33" fmla="*/ 53 h 66"/>
                  <a:gd name="T34" fmla="*/ 0 w 83"/>
                  <a:gd name="T35" fmla="*/ 51 h 66"/>
                  <a:gd name="T36" fmla="*/ 5 w 83"/>
                  <a:gd name="T37" fmla="*/ 44 h 66"/>
                  <a:gd name="T38" fmla="*/ 10 w 83"/>
                  <a:gd name="T39" fmla="*/ 37 h 66"/>
                  <a:gd name="T40" fmla="*/ 15 w 83"/>
                  <a:gd name="T41" fmla="*/ 29 h 66"/>
                  <a:gd name="T42" fmla="*/ 24 w 83"/>
                  <a:gd name="T43" fmla="*/ 23 h 66"/>
                  <a:gd name="T44" fmla="*/ 32 w 83"/>
                  <a:gd name="T45" fmla="*/ 18 h 66"/>
                  <a:gd name="T46" fmla="*/ 39 w 83"/>
                  <a:gd name="T47" fmla="*/ 12 h 66"/>
                  <a:gd name="T48" fmla="*/ 47 w 83"/>
                  <a:gd name="T49" fmla="*/ 5 h 66"/>
                  <a:gd name="T50" fmla="*/ 55 w 83"/>
                  <a:gd name="T51" fmla="*/ 0 h 6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83"/>
                  <a:gd name="T79" fmla="*/ 0 h 66"/>
                  <a:gd name="T80" fmla="*/ 83 w 83"/>
                  <a:gd name="T81" fmla="*/ 66 h 6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83" h="66">
                    <a:moveTo>
                      <a:pt x="55" y="0"/>
                    </a:moveTo>
                    <a:lnTo>
                      <a:pt x="55" y="0"/>
                    </a:lnTo>
                    <a:lnTo>
                      <a:pt x="54" y="20"/>
                    </a:lnTo>
                    <a:lnTo>
                      <a:pt x="56" y="31"/>
                    </a:lnTo>
                    <a:lnTo>
                      <a:pt x="60" y="41"/>
                    </a:lnTo>
                    <a:lnTo>
                      <a:pt x="68" y="46"/>
                    </a:lnTo>
                    <a:lnTo>
                      <a:pt x="73" y="48"/>
                    </a:lnTo>
                    <a:lnTo>
                      <a:pt x="78" y="47"/>
                    </a:lnTo>
                    <a:lnTo>
                      <a:pt x="82" y="48"/>
                    </a:lnTo>
                    <a:lnTo>
                      <a:pt x="80" y="48"/>
                    </a:lnTo>
                    <a:lnTo>
                      <a:pt x="63" y="57"/>
                    </a:lnTo>
                    <a:lnTo>
                      <a:pt x="48" y="62"/>
                    </a:lnTo>
                    <a:lnTo>
                      <a:pt x="34" y="65"/>
                    </a:lnTo>
                    <a:lnTo>
                      <a:pt x="21" y="65"/>
                    </a:lnTo>
                    <a:lnTo>
                      <a:pt x="11" y="63"/>
                    </a:lnTo>
                    <a:lnTo>
                      <a:pt x="4" y="60"/>
                    </a:lnTo>
                    <a:lnTo>
                      <a:pt x="0" y="53"/>
                    </a:lnTo>
                    <a:lnTo>
                      <a:pt x="0" y="51"/>
                    </a:lnTo>
                    <a:lnTo>
                      <a:pt x="5" y="44"/>
                    </a:lnTo>
                    <a:lnTo>
                      <a:pt x="10" y="37"/>
                    </a:lnTo>
                    <a:lnTo>
                      <a:pt x="15" y="29"/>
                    </a:lnTo>
                    <a:lnTo>
                      <a:pt x="24" y="23"/>
                    </a:lnTo>
                    <a:lnTo>
                      <a:pt x="32" y="18"/>
                    </a:lnTo>
                    <a:lnTo>
                      <a:pt x="39" y="12"/>
                    </a:lnTo>
                    <a:lnTo>
                      <a:pt x="47" y="5"/>
                    </a:lnTo>
                    <a:lnTo>
                      <a:pt x="55" y="0"/>
                    </a:lnTo>
                  </a:path>
                </a:pathLst>
              </a:custGeom>
              <a:noFill/>
              <a:ln w="12700" cap="rnd" cmpd="sng">
                <a:solidFill>
                  <a:srgbClr val="FFFFFF"/>
                </a:solidFill>
                <a:prstDash val="solid"/>
                <a:round/>
                <a:headEnd type="none" w="med" len="med"/>
                <a:tailEnd type="none" w="med" len="med"/>
              </a:ln>
            </p:spPr>
            <p:txBody>
              <a:bodyPr/>
              <a:lstStyle/>
              <a:p>
                <a:endParaRPr lang="en-GB"/>
              </a:p>
            </p:txBody>
          </p:sp>
        </p:grpSp>
      </p:grpSp>
      <p:sp>
        <p:nvSpPr>
          <p:cNvPr id="33800" name="Rectangle 13"/>
          <p:cNvSpPr>
            <a:spLocks noChangeArrowheads="1"/>
          </p:cNvSpPr>
          <p:nvPr/>
        </p:nvSpPr>
        <p:spPr bwMode="auto">
          <a:xfrm>
            <a:off x="0" y="476672"/>
            <a:ext cx="9144000" cy="1197764"/>
          </a:xfrm>
          <a:prstGeom prst="rect">
            <a:avLst/>
          </a:prstGeom>
          <a:noFill/>
          <a:ln w="12700">
            <a:noFill/>
            <a:miter lim="800000"/>
            <a:headEnd/>
            <a:tailEnd/>
          </a:ln>
        </p:spPr>
        <p:txBody>
          <a:bodyPr wrap="square" lIns="90488" tIns="44450" rIns="90488" bIns="44450">
            <a:spAutoFit/>
          </a:bodyPr>
          <a:lstStyle/>
          <a:p>
            <a:pPr algn="ctr" eaLnBrk="0" hangingPunct="0"/>
            <a:r>
              <a:rPr lang="en-GB" sz="4400" b="1" dirty="0" smtClean="0">
                <a:solidFill>
                  <a:srgbClr val="FFFF00"/>
                </a:solidFill>
              </a:rPr>
              <a:t>Slats</a:t>
            </a:r>
          </a:p>
          <a:p>
            <a:pPr algn="ctr" eaLnBrk="0" hangingPunct="0"/>
            <a:r>
              <a:rPr lang="en-GB" sz="2800" b="1" dirty="0" smtClean="0">
                <a:solidFill>
                  <a:srgbClr val="FFFF00"/>
                </a:solidFill>
              </a:rPr>
              <a:t>Automatic slat</a:t>
            </a:r>
            <a:endParaRPr lang="en-GB" sz="2800" b="1" dirty="0">
              <a:solidFill>
                <a:srgbClr val="FFFF00"/>
              </a:solidFill>
            </a:endParaRPr>
          </a:p>
        </p:txBody>
      </p:sp>
      <p:sp>
        <p:nvSpPr>
          <p:cNvPr id="243731" name="Rectangle 19"/>
          <p:cNvSpPr>
            <a:spLocks noChangeArrowheads="1"/>
          </p:cNvSpPr>
          <p:nvPr/>
        </p:nvSpPr>
        <p:spPr bwMode="auto">
          <a:xfrm>
            <a:off x="0" y="4941168"/>
            <a:ext cx="9144000" cy="520655"/>
          </a:xfrm>
          <a:prstGeom prst="rect">
            <a:avLst/>
          </a:prstGeom>
          <a:noFill/>
          <a:ln w="12700">
            <a:noFill/>
            <a:miter lim="800000"/>
            <a:headEnd/>
            <a:tailEnd/>
          </a:ln>
        </p:spPr>
        <p:txBody>
          <a:bodyPr wrap="square" lIns="90488" tIns="44450" rIns="90488" bIns="44450">
            <a:spAutoFit/>
          </a:bodyPr>
          <a:lstStyle/>
          <a:p>
            <a:pPr algn="ctr" eaLnBrk="0" hangingPunct="0">
              <a:spcBef>
                <a:spcPct val="50000"/>
              </a:spcBef>
            </a:pPr>
            <a:r>
              <a:rPr lang="en-GB" sz="2800" b="1" dirty="0">
                <a:solidFill>
                  <a:srgbClr val="FFFF00"/>
                </a:solidFill>
              </a:rPr>
              <a:t>70% </a:t>
            </a:r>
            <a:r>
              <a:rPr lang="en-GB" sz="2800" b="1" dirty="0" smtClean="0">
                <a:solidFill>
                  <a:srgbClr val="FFFF00"/>
                </a:solidFill>
              </a:rPr>
              <a:t>increase </a:t>
            </a:r>
            <a:r>
              <a:rPr lang="en-GB" sz="2800" b="1" dirty="0">
                <a:solidFill>
                  <a:srgbClr val="FFFF00"/>
                </a:solidFill>
              </a:rPr>
              <a:t>C</a:t>
            </a:r>
            <a:r>
              <a:rPr lang="en-GB" sz="2800" b="1" baseline="-25000" dirty="0">
                <a:solidFill>
                  <a:srgbClr val="FFFF00"/>
                </a:solidFill>
              </a:rPr>
              <a:t>LMAX </a:t>
            </a:r>
            <a:r>
              <a:rPr lang="en-GB" sz="2800" b="1" dirty="0">
                <a:solidFill>
                  <a:srgbClr val="FFFF00"/>
                </a:solidFill>
              </a:rPr>
              <a:t>   Critical </a:t>
            </a:r>
            <a:r>
              <a:rPr lang="en-GB" sz="2800" b="1" dirty="0" smtClean="0">
                <a:solidFill>
                  <a:srgbClr val="FFFF00"/>
                </a:solidFill>
              </a:rPr>
              <a:t>angle </a:t>
            </a:r>
            <a:r>
              <a:rPr lang="en-GB" sz="2800" b="1" dirty="0">
                <a:solidFill>
                  <a:srgbClr val="FFFF00"/>
                </a:solidFill>
              </a:rPr>
              <a:t>25</a:t>
            </a:r>
            <a:r>
              <a:rPr lang="en-GB" sz="2800" b="1" baseline="30000" dirty="0">
                <a:solidFill>
                  <a:srgbClr val="FFFF00"/>
                </a:solidFill>
              </a:rPr>
              <a:t>o</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fill="hold" nodeType="clickEffect">
                                  <p:stCondLst>
                                    <p:cond delay="0"/>
                                  </p:stCondLst>
                                  <p:childTnLst>
                                    <p:animMotion origin="layout" path="M -2.22222E-6 4.81481E-6 L -0.0434 0.00115 " pathEditMode="relative" rAng="0" ptsTypes="AA">
                                      <p:cBhvr>
                                        <p:cTn id="6" dur="3000" fill="hold"/>
                                        <p:tgtEl>
                                          <p:spTgt spid="2"/>
                                        </p:tgtEl>
                                        <p:attrNameLst>
                                          <p:attrName>ppt_x</p:attrName>
                                          <p:attrName>ppt_y</p:attrName>
                                        </p:attrNameLst>
                                      </p:cBhvr>
                                      <p:rCtr x="-22" y="0"/>
                                    </p:animMotion>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43731"/>
                                        </p:tgtEl>
                                        <p:attrNameLst>
                                          <p:attrName>style.visibility</p:attrName>
                                        </p:attrNameLst>
                                      </p:cBhvr>
                                      <p:to>
                                        <p:strVal val="visible"/>
                                      </p:to>
                                    </p:set>
                                    <p:animEffect transition="in" filter="fade">
                                      <p:cBhvr>
                                        <p:cTn id="11" dur="1000"/>
                                        <p:tgtEl>
                                          <p:spTgt spid="2437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3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a:xfrm>
            <a:off x="1319196" y="1859340"/>
            <a:ext cx="6364243" cy="3139321"/>
          </a:xfrm>
        </p:spPr>
        <p:txBody>
          <a:bodyPr/>
          <a:lstStyle/>
          <a:p>
            <a:pPr algn="ctr"/>
            <a:r>
              <a:rPr lang="en-GB" dirty="0" smtClean="0">
                <a:solidFill>
                  <a:srgbClr val="FFFF00"/>
                </a:solidFill>
                <a:latin typeface="Arial" charset="0"/>
              </a:rPr>
              <a:t>High lift devices (flaps)</a:t>
            </a:r>
            <a:br>
              <a:rPr lang="en-GB" dirty="0" smtClean="0">
                <a:solidFill>
                  <a:srgbClr val="FFFF00"/>
                </a:solidFill>
                <a:latin typeface="Arial" charset="0"/>
              </a:rPr>
            </a:br>
            <a:r>
              <a:rPr lang="en-GB" dirty="0" smtClean="0">
                <a:solidFill>
                  <a:srgbClr val="FFFF00"/>
                </a:solidFill>
                <a:latin typeface="Arial" charset="0"/>
              </a:rPr>
              <a:t/>
            </a:r>
            <a:br>
              <a:rPr lang="en-GB" dirty="0" smtClean="0">
                <a:solidFill>
                  <a:srgbClr val="FFFF00"/>
                </a:solidFill>
                <a:latin typeface="Arial" charset="0"/>
              </a:rPr>
            </a:br>
            <a:r>
              <a:rPr lang="en-GB" dirty="0" smtClean="0">
                <a:solidFill>
                  <a:srgbClr val="FFFF00"/>
                </a:solidFill>
                <a:latin typeface="Arial" charset="0"/>
              </a:rPr>
              <a:t>or</a:t>
            </a:r>
            <a:br>
              <a:rPr lang="en-GB" dirty="0" smtClean="0">
                <a:solidFill>
                  <a:srgbClr val="FFFF00"/>
                </a:solidFill>
                <a:latin typeface="Arial" charset="0"/>
              </a:rPr>
            </a:br>
            <a:r>
              <a:rPr lang="en-GB" dirty="0" smtClean="0">
                <a:solidFill>
                  <a:srgbClr val="FFFF00"/>
                </a:solidFill>
                <a:latin typeface="Arial" charset="0"/>
              </a:rPr>
              <a:t/>
            </a:r>
            <a:br>
              <a:rPr lang="en-GB" dirty="0" smtClean="0">
                <a:solidFill>
                  <a:srgbClr val="FFFF00"/>
                </a:solidFill>
                <a:latin typeface="Arial" charset="0"/>
              </a:rPr>
            </a:br>
            <a:r>
              <a:rPr lang="en-GB" dirty="0" smtClean="0">
                <a:solidFill>
                  <a:srgbClr val="FFFF00"/>
                </a:solidFill>
                <a:latin typeface="Arial" charset="0"/>
              </a:rPr>
              <a:t>Lift augmentation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4082"/>
                                        </p:tgtEl>
                                        <p:attrNameLst>
                                          <p:attrName>style.visibility</p:attrName>
                                        </p:attrNameLst>
                                      </p:cBhvr>
                                      <p:to>
                                        <p:strVal val="visible"/>
                                      </p:to>
                                    </p:set>
                                    <p:animEffect transition="in" filter="fade">
                                      <p:cBhvr>
                                        <p:cTn id="7" dur="1000"/>
                                        <p:tgtEl>
                                          <p:spTgt spid="1740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8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Freeform 3"/>
          <p:cNvSpPr>
            <a:spLocks/>
          </p:cNvSpPr>
          <p:nvPr/>
        </p:nvSpPr>
        <p:spPr bwMode="auto">
          <a:xfrm>
            <a:off x="6005165" y="3260477"/>
            <a:ext cx="2239963" cy="557212"/>
          </a:xfrm>
          <a:custGeom>
            <a:avLst/>
            <a:gdLst>
              <a:gd name="T0" fmla="*/ 2147483647 w 1411"/>
              <a:gd name="T1" fmla="*/ 2147483647 h 351"/>
              <a:gd name="T2" fmla="*/ 2147483647 w 1411"/>
              <a:gd name="T3" fmla="*/ 2147483647 h 351"/>
              <a:gd name="T4" fmla="*/ 2147483647 w 1411"/>
              <a:gd name="T5" fmla="*/ 2147483647 h 351"/>
              <a:gd name="T6" fmla="*/ 2147483647 w 1411"/>
              <a:gd name="T7" fmla="*/ 2147483647 h 351"/>
              <a:gd name="T8" fmla="*/ 2147483647 w 1411"/>
              <a:gd name="T9" fmla="*/ 2147483647 h 351"/>
              <a:gd name="T10" fmla="*/ 2147483647 w 1411"/>
              <a:gd name="T11" fmla="*/ 2147483647 h 351"/>
              <a:gd name="T12" fmla="*/ 2147483647 w 1411"/>
              <a:gd name="T13" fmla="*/ 2147483647 h 351"/>
              <a:gd name="T14" fmla="*/ 2147483647 w 1411"/>
              <a:gd name="T15" fmla="*/ 2147483647 h 351"/>
              <a:gd name="T16" fmla="*/ 2147483647 w 1411"/>
              <a:gd name="T17" fmla="*/ 2147483647 h 351"/>
              <a:gd name="T18" fmla="*/ 2147483647 w 1411"/>
              <a:gd name="T19" fmla="*/ 2147483647 h 351"/>
              <a:gd name="T20" fmla="*/ 2147483647 w 1411"/>
              <a:gd name="T21" fmla="*/ 2147483647 h 351"/>
              <a:gd name="T22" fmla="*/ 2147483647 w 1411"/>
              <a:gd name="T23" fmla="*/ 2147483647 h 351"/>
              <a:gd name="T24" fmla="*/ 2147483647 w 1411"/>
              <a:gd name="T25" fmla="*/ 2147483647 h 351"/>
              <a:gd name="T26" fmla="*/ 2147483647 w 1411"/>
              <a:gd name="T27" fmla="*/ 2147483647 h 351"/>
              <a:gd name="T28" fmla="*/ 2147483647 w 1411"/>
              <a:gd name="T29" fmla="*/ 2147483647 h 351"/>
              <a:gd name="T30" fmla="*/ 2147483647 w 1411"/>
              <a:gd name="T31" fmla="*/ 2147483647 h 351"/>
              <a:gd name="T32" fmla="*/ 2147483647 w 1411"/>
              <a:gd name="T33" fmla="*/ 2147483647 h 351"/>
              <a:gd name="T34" fmla="*/ 2147483647 w 1411"/>
              <a:gd name="T35" fmla="*/ 2147483647 h 351"/>
              <a:gd name="T36" fmla="*/ 2147483647 w 1411"/>
              <a:gd name="T37" fmla="*/ 2147483647 h 351"/>
              <a:gd name="T38" fmla="*/ 2147483647 w 1411"/>
              <a:gd name="T39" fmla="*/ 2147483647 h 351"/>
              <a:gd name="T40" fmla="*/ 2147483647 w 1411"/>
              <a:gd name="T41" fmla="*/ 2147483647 h 351"/>
              <a:gd name="T42" fmla="*/ 2147483647 w 1411"/>
              <a:gd name="T43" fmla="*/ 2147483647 h 351"/>
              <a:gd name="T44" fmla="*/ 2147483647 w 1411"/>
              <a:gd name="T45" fmla="*/ 2147483647 h 351"/>
              <a:gd name="T46" fmla="*/ 2147483647 w 1411"/>
              <a:gd name="T47" fmla="*/ 2147483647 h 351"/>
              <a:gd name="T48" fmla="*/ 2147483647 w 1411"/>
              <a:gd name="T49" fmla="*/ 2147483647 h 351"/>
              <a:gd name="T50" fmla="*/ 2147483647 w 1411"/>
              <a:gd name="T51" fmla="*/ 2147483647 h 351"/>
              <a:gd name="T52" fmla="*/ 2147483647 w 1411"/>
              <a:gd name="T53" fmla="*/ 2147483647 h 351"/>
              <a:gd name="T54" fmla="*/ 2147483647 w 1411"/>
              <a:gd name="T55" fmla="*/ 2147483647 h 351"/>
              <a:gd name="T56" fmla="*/ 2147483647 w 1411"/>
              <a:gd name="T57" fmla="*/ 2147483647 h 351"/>
              <a:gd name="T58" fmla="*/ 2147483647 w 1411"/>
              <a:gd name="T59" fmla="*/ 2147483647 h 351"/>
              <a:gd name="T60" fmla="*/ 2147483647 w 1411"/>
              <a:gd name="T61" fmla="*/ 2147483647 h 351"/>
              <a:gd name="T62" fmla="*/ 2147483647 w 1411"/>
              <a:gd name="T63" fmla="*/ 2147483647 h 351"/>
              <a:gd name="T64" fmla="*/ 2147483647 w 1411"/>
              <a:gd name="T65" fmla="*/ 2147483647 h 351"/>
              <a:gd name="T66" fmla="*/ 2147483647 w 1411"/>
              <a:gd name="T67" fmla="*/ 2147483647 h 351"/>
              <a:gd name="T68" fmla="*/ 2147483647 w 1411"/>
              <a:gd name="T69" fmla="*/ 2147483647 h 351"/>
              <a:gd name="T70" fmla="*/ 0 w 1411"/>
              <a:gd name="T71" fmla="*/ 2147483647 h 351"/>
              <a:gd name="T72" fmla="*/ 2147483647 w 1411"/>
              <a:gd name="T73" fmla="*/ 2147483647 h 351"/>
              <a:gd name="T74" fmla="*/ 2147483647 w 1411"/>
              <a:gd name="T75" fmla="*/ 2147483647 h 351"/>
              <a:gd name="T76" fmla="*/ 2147483647 w 1411"/>
              <a:gd name="T77" fmla="*/ 2147483647 h 351"/>
              <a:gd name="T78" fmla="*/ 2147483647 w 1411"/>
              <a:gd name="T79" fmla="*/ 2147483647 h 35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411"/>
              <a:gd name="T121" fmla="*/ 0 h 351"/>
              <a:gd name="T122" fmla="*/ 1411 w 1411"/>
              <a:gd name="T123" fmla="*/ 351 h 35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411" h="351">
                <a:moveTo>
                  <a:pt x="178" y="0"/>
                </a:moveTo>
                <a:lnTo>
                  <a:pt x="238" y="13"/>
                </a:lnTo>
                <a:lnTo>
                  <a:pt x="298" y="25"/>
                </a:lnTo>
                <a:lnTo>
                  <a:pt x="357" y="38"/>
                </a:lnTo>
                <a:lnTo>
                  <a:pt x="415" y="52"/>
                </a:lnTo>
                <a:lnTo>
                  <a:pt x="474" y="65"/>
                </a:lnTo>
                <a:lnTo>
                  <a:pt x="530" y="79"/>
                </a:lnTo>
                <a:lnTo>
                  <a:pt x="587" y="92"/>
                </a:lnTo>
                <a:lnTo>
                  <a:pt x="641" y="107"/>
                </a:lnTo>
                <a:lnTo>
                  <a:pt x="696" y="122"/>
                </a:lnTo>
                <a:lnTo>
                  <a:pt x="749" y="135"/>
                </a:lnTo>
                <a:lnTo>
                  <a:pt x="801" y="150"/>
                </a:lnTo>
                <a:lnTo>
                  <a:pt x="851" y="163"/>
                </a:lnTo>
                <a:lnTo>
                  <a:pt x="900" y="177"/>
                </a:lnTo>
                <a:lnTo>
                  <a:pt x="947" y="191"/>
                </a:lnTo>
                <a:lnTo>
                  <a:pt x="993" y="203"/>
                </a:lnTo>
                <a:lnTo>
                  <a:pt x="1037" y="217"/>
                </a:lnTo>
                <a:lnTo>
                  <a:pt x="1078" y="229"/>
                </a:lnTo>
                <a:lnTo>
                  <a:pt x="1118" y="241"/>
                </a:lnTo>
                <a:lnTo>
                  <a:pt x="1156" y="253"/>
                </a:lnTo>
                <a:lnTo>
                  <a:pt x="1192" y="264"/>
                </a:lnTo>
                <a:lnTo>
                  <a:pt x="1224" y="274"/>
                </a:lnTo>
                <a:lnTo>
                  <a:pt x="1255" y="284"/>
                </a:lnTo>
                <a:lnTo>
                  <a:pt x="1284" y="294"/>
                </a:lnTo>
                <a:lnTo>
                  <a:pt x="1310" y="301"/>
                </a:lnTo>
                <a:lnTo>
                  <a:pt x="1333" y="309"/>
                </a:lnTo>
                <a:lnTo>
                  <a:pt x="1352" y="317"/>
                </a:lnTo>
                <a:lnTo>
                  <a:pt x="1370" y="322"/>
                </a:lnTo>
                <a:lnTo>
                  <a:pt x="1384" y="328"/>
                </a:lnTo>
                <a:lnTo>
                  <a:pt x="1396" y="332"/>
                </a:lnTo>
                <a:lnTo>
                  <a:pt x="1404" y="334"/>
                </a:lnTo>
                <a:lnTo>
                  <a:pt x="1409" y="335"/>
                </a:lnTo>
                <a:lnTo>
                  <a:pt x="1410" y="336"/>
                </a:lnTo>
                <a:lnTo>
                  <a:pt x="1408" y="336"/>
                </a:lnTo>
                <a:lnTo>
                  <a:pt x="1402" y="336"/>
                </a:lnTo>
                <a:lnTo>
                  <a:pt x="1392" y="336"/>
                </a:lnTo>
                <a:lnTo>
                  <a:pt x="1378" y="337"/>
                </a:lnTo>
                <a:lnTo>
                  <a:pt x="1361" y="337"/>
                </a:lnTo>
                <a:lnTo>
                  <a:pt x="1340" y="337"/>
                </a:lnTo>
                <a:lnTo>
                  <a:pt x="1317" y="337"/>
                </a:lnTo>
                <a:lnTo>
                  <a:pt x="1289" y="338"/>
                </a:lnTo>
                <a:lnTo>
                  <a:pt x="1259" y="338"/>
                </a:lnTo>
                <a:lnTo>
                  <a:pt x="1226" y="338"/>
                </a:lnTo>
                <a:lnTo>
                  <a:pt x="1191" y="339"/>
                </a:lnTo>
                <a:lnTo>
                  <a:pt x="1153" y="340"/>
                </a:lnTo>
                <a:lnTo>
                  <a:pt x="1112" y="340"/>
                </a:lnTo>
                <a:lnTo>
                  <a:pt x="1069" y="340"/>
                </a:lnTo>
                <a:lnTo>
                  <a:pt x="1026" y="341"/>
                </a:lnTo>
                <a:lnTo>
                  <a:pt x="979" y="341"/>
                </a:lnTo>
                <a:lnTo>
                  <a:pt x="930" y="342"/>
                </a:lnTo>
                <a:lnTo>
                  <a:pt x="881" y="343"/>
                </a:lnTo>
                <a:lnTo>
                  <a:pt x="829" y="343"/>
                </a:lnTo>
                <a:lnTo>
                  <a:pt x="776" y="344"/>
                </a:lnTo>
                <a:lnTo>
                  <a:pt x="723" y="344"/>
                </a:lnTo>
                <a:lnTo>
                  <a:pt x="668" y="345"/>
                </a:lnTo>
                <a:lnTo>
                  <a:pt x="613" y="345"/>
                </a:lnTo>
                <a:lnTo>
                  <a:pt x="556" y="346"/>
                </a:lnTo>
                <a:lnTo>
                  <a:pt x="498" y="347"/>
                </a:lnTo>
                <a:lnTo>
                  <a:pt x="442" y="347"/>
                </a:lnTo>
                <a:lnTo>
                  <a:pt x="384" y="347"/>
                </a:lnTo>
                <a:lnTo>
                  <a:pt x="327" y="348"/>
                </a:lnTo>
                <a:lnTo>
                  <a:pt x="269" y="348"/>
                </a:lnTo>
                <a:lnTo>
                  <a:pt x="212" y="349"/>
                </a:lnTo>
                <a:lnTo>
                  <a:pt x="155" y="349"/>
                </a:lnTo>
                <a:lnTo>
                  <a:pt x="98" y="350"/>
                </a:lnTo>
                <a:lnTo>
                  <a:pt x="69" y="336"/>
                </a:lnTo>
                <a:lnTo>
                  <a:pt x="44" y="320"/>
                </a:lnTo>
                <a:lnTo>
                  <a:pt x="25" y="299"/>
                </a:lnTo>
                <a:lnTo>
                  <a:pt x="12" y="276"/>
                </a:lnTo>
                <a:lnTo>
                  <a:pt x="3" y="250"/>
                </a:lnTo>
                <a:lnTo>
                  <a:pt x="0" y="223"/>
                </a:lnTo>
                <a:lnTo>
                  <a:pt x="0" y="194"/>
                </a:lnTo>
                <a:lnTo>
                  <a:pt x="6" y="166"/>
                </a:lnTo>
                <a:lnTo>
                  <a:pt x="16" y="137"/>
                </a:lnTo>
                <a:lnTo>
                  <a:pt x="29" y="110"/>
                </a:lnTo>
                <a:lnTo>
                  <a:pt x="46" y="85"/>
                </a:lnTo>
                <a:lnTo>
                  <a:pt x="67" y="60"/>
                </a:lnTo>
                <a:lnTo>
                  <a:pt x="90" y="40"/>
                </a:lnTo>
                <a:lnTo>
                  <a:pt x="116" y="22"/>
                </a:lnTo>
                <a:lnTo>
                  <a:pt x="146" y="9"/>
                </a:lnTo>
                <a:lnTo>
                  <a:pt x="178" y="0"/>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4820" name="Freeform 4"/>
          <p:cNvSpPr>
            <a:spLocks/>
          </p:cNvSpPr>
          <p:nvPr/>
        </p:nvSpPr>
        <p:spPr bwMode="auto">
          <a:xfrm>
            <a:off x="2123728" y="2996952"/>
            <a:ext cx="4275137" cy="833437"/>
          </a:xfrm>
          <a:custGeom>
            <a:avLst/>
            <a:gdLst>
              <a:gd name="T0" fmla="*/ 2147483647 w 2693"/>
              <a:gd name="T1" fmla="*/ 2147483647 h 525"/>
              <a:gd name="T2" fmla="*/ 2147483647 w 2693"/>
              <a:gd name="T3" fmla="*/ 2147483647 h 525"/>
              <a:gd name="T4" fmla="*/ 2147483647 w 2693"/>
              <a:gd name="T5" fmla="*/ 2147483647 h 525"/>
              <a:gd name="T6" fmla="*/ 2147483647 w 2693"/>
              <a:gd name="T7" fmla="*/ 2147483647 h 525"/>
              <a:gd name="T8" fmla="*/ 2147483647 w 2693"/>
              <a:gd name="T9" fmla="*/ 2147483647 h 525"/>
              <a:gd name="T10" fmla="*/ 2147483647 w 2693"/>
              <a:gd name="T11" fmla="*/ 2147483647 h 525"/>
              <a:gd name="T12" fmla="*/ 2147483647 w 2693"/>
              <a:gd name="T13" fmla="*/ 2147483647 h 525"/>
              <a:gd name="T14" fmla="*/ 2147483647 w 2693"/>
              <a:gd name="T15" fmla="*/ 2147483647 h 525"/>
              <a:gd name="T16" fmla="*/ 2147483647 w 2693"/>
              <a:gd name="T17" fmla="*/ 2147483647 h 525"/>
              <a:gd name="T18" fmla="*/ 2147483647 w 2693"/>
              <a:gd name="T19" fmla="*/ 2147483647 h 525"/>
              <a:gd name="T20" fmla="*/ 2147483647 w 2693"/>
              <a:gd name="T21" fmla="*/ 2147483647 h 525"/>
              <a:gd name="T22" fmla="*/ 2147483647 w 2693"/>
              <a:gd name="T23" fmla="*/ 2147483647 h 525"/>
              <a:gd name="T24" fmla="*/ 2147483647 w 2693"/>
              <a:gd name="T25" fmla="*/ 2147483647 h 525"/>
              <a:gd name="T26" fmla="*/ 2147483647 w 2693"/>
              <a:gd name="T27" fmla="*/ 2147483647 h 525"/>
              <a:gd name="T28" fmla="*/ 2147483647 w 2693"/>
              <a:gd name="T29" fmla="*/ 2147483647 h 525"/>
              <a:gd name="T30" fmla="*/ 2147483647 w 2693"/>
              <a:gd name="T31" fmla="*/ 2147483647 h 525"/>
              <a:gd name="T32" fmla="*/ 2147483647 w 2693"/>
              <a:gd name="T33" fmla="*/ 2147483647 h 525"/>
              <a:gd name="T34" fmla="*/ 2147483647 w 2693"/>
              <a:gd name="T35" fmla="*/ 2147483647 h 525"/>
              <a:gd name="T36" fmla="*/ 2147483647 w 2693"/>
              <a:gd name="T37" fmla="*/ 2147483647 h 525"/>
              <a:gd name="T38" fmla="*/ 2147483647 w 2693"/>
              <a:gd name="T39" fmla="*/ 2147483647 h 525"/>
              <a:gd name="T40" fmla="*/ 2147483647 w 2693"/>
              <a:gd name="T41" fmla="*/ 2147483647 h 525"/>
              <a:gd name="T42" fmla="*/ 2147483647 w 2693"/>
              <a:gd name="T43" fmla="*/ 2147483647 h 525"/>
              <a:gd name="T44" fmla="*/ 2147483647 w 2693"/>
              <a:gd name="T45" fmla="*/ 2147483647 h 525"/>
              <a:gd name="T46" fmla="*/ 2147483647 w 2693"/>
              <a:gd name="T47" fmla="*/ 2147483647 h 525"/>
              <a:gd name="T48" fmla="*/ 2147483647 w 2693"/>
              <a:gd name="T49" fmla="*/ 2147483647 h 525"/>
              <a:gd name="T50" fmla="*/ 2147483647 w 2693"/>
              <a:gd name="T51" fmla="*/ 2147483647 h 525"/>
              <a:gd name="T52" fmla="*/ 2147483647 w 2693"/>
              <a:gd name="T53" fmla="*/ 2147483647 h 525"/>
              <a:gd name="T54" fmla="*/ 2147483647 w 2693"/>
              <a:gd name="T55" fmla="*/ 2147483647 h 525"/>
              <a:gd name="T56" fmla="*/ 2147483647 w 2693"/>
              <a:gd name="T57" fmla="*/ 2147483647 h 525"/>
              <a:gd name="T58" fmla="*/ 2147483647 w 2693"/>
              <a:gd name="T59" fmla="*/ 2147483647 h 525"/>
              <a:gd name="T60" fmla="*/ 2147483647 w 2693"/>
              <a:gd name="T61" fmla="*/ 2147483647 h 525"/>
              <a:gd name="T62" fmla="*/ 2147483647 w 2693"/>
              <a:gd name="T63" fmla="*/ 2147483647 h 525"/>
              <a:gd name="T64" fmla="*/ 2147483647 w 2693"/>
              <a:gd name="T65" fmla="*/ 2147483647 h 525"/>
              <a:gd name="T66" fmla="*/ 2147483647 w 2693"/>
              <a:gd name="T67" fmla="*/ 2147483647 h 525"/>
              <a:gd name="T68" fmla="*/ 0 w 2693"/>
              <a:gd name="T69" fmla="*/ 2147483647 h 525"/>
              <a:gd name="T70" fmla="*/ 2147483647 w 2693"/>
              <a:gd name="T71" fmla="*/ 2147483647 h 525"/>
              <a:gd name="T72" fmla="*/ 2147483647 w 2693"/>
              <a:gd name="T73" fmla="*/ 2147483647 h 525"/>
              <a:gd name="T74" fmla="*/ 2147483647 w 2693"/>
              <a:gd name="T75" fmla="*/ 2147483647 h 525"/>
              <a:gd name="T76" fmla="*/ 2147483647 w 2693"/>
              <a:gd name="T77" fmla="*/ 2147483647 h 525"/>
              <a:gd name="T78" fmla="*/ 2147483647 w 2693"/>
              <a:gd name="T79" fmla="*/ 2147483647 h 525"/>
              <a:gd name="T80" fmla="*/ 2147483647 w 2693"/>
              <a:gd name="T81" fmla="*/ 2147483647 h 525"/>
              <a:gd name="T82" fmla="*/ 2147483647 w 2693"/>
              <a:gd name="T83" fmla="*/ 2147483647 h 525"/>
              <a:gd name="T84" fmla="*/ 2147483647 w 2693"/>
              <a:gd name="T85" fmla="*/ 2147483647 h 525"/>
              <a:gd name="T86" fmla="*/ 2147483647 w 2693"/>
              <a:gd name="T87" fmla="*/ 2147483647 h 525"/>
              <a:gd name="T88" fmla="*/ 2147483647 w 2693"/>
              <a:gd name="T89" fmla="*/ 2147483647 h 525"/>
              <a:gd name="T90" fmla="*/ 2147483647 w 2693"/>
              <a:gd name="T91" fmla="*/ 0 h 525"/>
              <a:gd name="T92" fmla="*/ 2147483647 w 2693"/>
              <a:gd name="T93" fmla="*/ 2147483647 h 525"/>
              <a:gd name="T94" fmla="*/ 2147483647 w 2693"/>
              <a:gd name="T95" fmla="*/ 2147483647 h 525"/>
              <a:gd name="T96" fmla="*/ 2147483647 w 2693"/>
              <a:gd name="T97" fmla="*/ 2147483647 h 525"/>
              <a:gd name="T98" fmla="*/ 2147483647 w 2693"/>
              <a:gd name="T99" fmla="*/ 2147483647 h 525"/>
              <a:gd name="T100" fmla="*/ 2147483647 w 2693"/>
              <a:gd name="T101" fmla="*/ 2147483647 h 525"/>
              <a:gd name="T102" fmla="*/ 2147483647 w 2693"/>
              <a:gd name="T103" fmla="*/ 2147483647 h 525"/>
              <a:gd name="T104" fmla="*/ 2147483647 w 2693"/>
              <a:gd name="T105" fmla="*/ 2147483647 h 525"/>
              <a:gd name="T106" fmla="*/ 2147483647 w 2693"/>
              <a:gd name="T107" fmla="*/ 2147483647 h 525"/>
              <a:gd name="T108" fmla="*/ 2147483647 w 2693"/>
              <a:gd name="T109" fmla="*/ 2147483647 h 525"/>
              <a:gd name="T110" fmla="*/ 2147483647 w 2693"/>
              <a:gd name="T111" fmla="*/ 2147483647 h 52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693"/>
              <a:gd name="T169" fmla="*/ 0 h 525"/>
              <a:gd name="T170" fmla="*/ 2693 w 2693"/>
              <a:gd name="T171" fmla="*/ 525 h 52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693" h="525">
                <a:moveTo>
                  <a:pt x="2692" y="178"/>
                </a:moveTo>
                <a:lnTo>
                  <a:pt x="2658" y="182"/>
                </a:lnTo>
                <a:lnTo>
                  <a:pt x="2626" y="189"/>
                </a:lnTo>
                <a:lnTo>
                  <a:pt x="2596" y="201"/>
                </a:lnTo>
                <a:lnTo>
                  <a:pt x="2567" y="216"/>
                </a:lnTo>
                <a:lnTo>
                  <a:pt x="2543" y="234"/>
                </a:lnTo>
                <a:lnTo>
                  <a:pt x="2521" y="254"/>
                </a:lnTo>
                <a:lnTo>
                  <a:pt x="2502" y="276"/>
                </a:lnTo>
                <a:lnTo>
                  <a:pt x="2487" y="299"/>
                </a:lnTo>
                <a:lnTo>
                  <a:pt x="2476" y="325"/>
                </a:lnTo>
                <a:lnTo>
                  <a:pt x="2469" y="351"/>
                </a:lnTo>
                <a:lnTo>
                  <a:pt x="2466" y="379"/>
                </a:lnTo>
                <a:lnTo>
                  <a:pt x="2469" y="405"/>
                </a:lnTo>
                <a:lnTo>
                  <a:pt x="2475" y="433"/>
                </a:lnTo>
                <a:lnTo>
                  <a:pt x="2488" y="460"/>
                </a:lnTo>
                <a:lnTo>
                  <a:pt x="2507" y="486"/>
                </a:lnTo>
                <a:lnTo>
                  <a:pt x="2531" y="510"/>
                </a:lnTo>
                <a:lnTo>
                  <a:pt x="2468" y="512"/>
                </a:lnTo>
                <a:lnTo>
                  <a:pt x="2402" y="514"/>
                </a:lnTo>
                <a:lnTo>
                  <a:pt x="2334" y="515"/>
                </a:lnTo>
                <a:lnTo>
                  <a:pt x="2266" y="517"/>
                </a:lnTo>
                <a:lnTo>
                  <a:pt x="2194" y="518"/>
                </a:lnTo>
                <a:lnTo>
                  <a:pt x="2120" y="519"/>
                </a:lnTo>
                <a:lnTo>
                  <a:pt x="2046" y="520"/>
                </a:lnTo>
                <a:lnTo>
                  <a:pt x="1970" y="521"/>
                </a:lnTo>
                <a:lnTo>
                  <a:pt x="1892" y="522"/>
                </a:lnTo>
                <a:lnTo>
                  <a:pt x="1814" y="523"/>
                </a:lnTo>
                <a:lnTo>
                  <a:pt x="1735" y="523"/>
                </a:lnTo>
                <a:lnTo>
                  <a:pt x="1655" y="523"/>
                </a:lnTo>
                <a:lnTo>
                  <a:pt x="1574" y="523"/>
                </a:lnTo>
                <a:lnTo>
                  <a:pt x="1493" y="524"/>
                </a:lnTo>
                <a:lnTo>
                  <a:pt x="1412" y="523"/>
                </a:lnTo>
                <a:lnTo>
                  <a:pt x="1330" y="523"/>
                </a:lnTo>
                <a:lnTo>
                  <a:pt x="1249" y="523"/>
                </a:lnTo>
                <a:lnTo>
                  <a:pt x="1168" y="522"/>
                </a:lnTo>
                <a:lnTo>
                  <a:pt x="1087" y="521"/>
                </a:lnTo>
                <a:lnTo>
                  <a:pt x="1006" y="521"/>
                </a:lnTo>
                <a:lnTo>
                  <a:pt x="927" y="520"/>
                </a:lnTo>
                <a:lnTo>
                  <a:pt x="848" y="519"/>
                </a:lnTo>
                <a:lnTo>
                  <a:pt x="770" y="517"/>
                </a:lnTo>
                <a:lnTo>
                  <a:pt x="693" y="515"/>
                </a:lnTo>
                <a:lnTo>
                  <a:pt x="618" y="513"/>
                </a:lnTo>
                <a:lnTo>
                  <a:pt x="544" y="511"/>
                </a:lnTo>
                <a:lnTo>
                  <a:pt x="470" y="509"/>
                </a:lnTo>
                <a:lnTo>
                  <a:pt x="401" y="507"/>
                </a:lnTo>
                <a:lnTo>
                  <a:pt x="331" y="504"/>
                </a:lnTo>
                <a:lnTo>
                  <a:pt x="264" y="501"/>
                </a:lnTo>
                <a:lnTo>
                  <a:pt x="199" y="499"/>
                </a:lnTo>
                <a:lnTo>
                  <a:pt x="137" y="497"/>
                </a:lnTo>
                <a:lnTo>
                  <a:pt x="135" y="497"/>
                </a:lnTo>
                <a:lnTo>
                  <a:pt x="130" y="496"/>
                </a:lnTo>
                <a:lnTo>
                  <a:pt x="125" y="495"/>
                </a:lnTo>
                <a:lnTo>
                  <a:pt x="118" y="493"/>
                </a:lnTo>
                <a:lnTo>
                  <a:pt x="111" y="491"/>
                </a:lnTo>
                <a:lnTo>
                  <a:pt x="103" y="489"/>
                </a:lnTo>
                <a:lnTo>
                  <a:pt x="94" y="486"/>
                </a:lnTo>
                <a:lnTo>
                  <a:pt x="85" y="482"/>
                </a:lnTo>
                <a:lnTo>
                  <a:pt x="75" y="478"/>
                </a:lnTo>
                <a:lnTo>
                  <a:pt x="66" y="473"/>
                </a:lnTo>
                <a:lnTo>
                  <a:pt x="56" y="467"/>
                </a:lnTo>
                <a:lnTo>
                  <a:pt x="47" y="460"/>
                </a:lnTo>
                <a:lnTo>
                  <a:pt x="38" y="452"/>
                </a:lnTo>
                <a:lnTo>
                  <a:pt x="30" y="444"/>
                </a:lnTo>
                <a:lnTo>
                  <a:pt x="22" y="434"/>
                </a:lnTo>
                <a:lnTo>
                  <a:pt x="15" y="424"/>
                </a:lnTo>
                <a:lnTo>
                  <a:pt x="10" y="411"/>
                </a:lnTo>
                <a:lnTo>
                  <a:pt x="5" y="398"/>
                </a:lnTo>
                <a:lnTo>
                  <a:pt x="2" y="385"/>
                </a:lnTo>
                <a:lnTo>
                  <a:pt x="0" y="369"/>
                </a:lnTo>
                <a:lnTo>
                  <a:pt x="0" y="352"/>
                </a:lnTo>
                <a:lnTo>
                  <a:pt x="2" y="335"/>
                </a:lnTo>
                <a:lnTo>
                  <a:pt x="5" y="315"/>
                </a:lnTo>
                <a:lnTo>
                  <a:pt x="11" y="294"/>
                </a:lnTo>
                <a:lnTo>
                  <a:pt x="19" y="272"/>
                </a:lnTo>
                <a:lnTo>
                  <a:pt x="30" y="247"/>
                </a:lnTo>
                <a:lnTo>
                  <a:pt x="43" y="222"/>
                </a:lnTo>
                <a:lnTo>
                  <a:pt x="58" y="194"/>
                </a:lnTo>
                <a:lnTo>
                  <a:pt x="77" y="166"/>
                </a:lnTo>
                <a:lnTo>
                  <a:pt x="100" y="134"/>
                </a:lnTo>
                <a:lnTo>
                  <a:pt x="124" y="102"/>
                </a:lnTo>
                <a:lnTo>
                  <a:pt x="152" y="67"/>
                </a:lnTo>
                <a:lnTo>
                  <a:pt x="219" y="54"/>
                </a:lnTo>
                <a:lnTo>
                  <a:pt x="288" y="43"/>
                </a:lnTo>
                <a:lnTo>
                  <a:pt x="360" y="33"/>
                </a:lnTo>
                <a:lnTo>
                  <a:pt x="432" y="26"/>
                </a:lnTo>
                <a:lnTo>
                  <a:pt x="507" y="18"/>
                </a:lnTo>
                <a:lnTo>
                  <a:pt x="584" y="12"/>
                </a:lnTo>
                <a:lnTo>
                  <a:pt x="662" y="7"/>
                </a:lnTo>
                <a:lnTo>
                  <a:pt x="741" y="4"/>
                </a:lnTo>
                <a:lnTo>
                  <a:pt x="821" y="1"/>
                </a:lnTo>
                <a:lnTo>
                  <a:pt x="903" y="0"/>
                </a:lnTo>
                <a:lnTo>
                  <a:pt x="985" y="0"/>
                </a:lnTo>
                <a:lnTo>
                  <a:pt x="1068" y="1"/>
                </a:lnTo>
                <a:lnTo>
                  <a:pt x="1152" y="4"/>
                </a:lnTo>
                <a:lnTo>
                  <a:pt x="1236" y="7"/>
                </a:lnTo>
                <a:lnTo>
                  <a:pt x="1322" y="10"/>
                </a:lnTo>
                <a:lnTo>
                  <a:pt x="1407" y="16"/>
                </a:lnTo>
                <a:lnTo>
                  <a:pt x="1492" y="21"/>
                </a:lnTo>
                <a:lnTo>
                  <a:pt x="1577" y="26"/>
                </a:lnTo>
                <a:lnTo>
                  <a:pt x="1663" y="34"/>
                </a:lnTo>
                <a:lnTo>
                  <a:pt x="1747" y="42"/>
                </a:lnTo>
                <a:lnTo>
                  <a:pt x="1831" y="50"/>
                </a:lnTo>
                <a:lnTo>
                  <a:pt x="1915" y="60"/>
                </a:lnTo>
                <a:lnTo>
                  <a:pt x="1999" y="70"/>
                </a:lnTo>
                <a:lnTo>
                  <a:pt x="2081" y="79"/>
                </a:lnTo>
                <a:lnTo>
                  <a:pt x="2162" y="90"/>
                </a:lnTo>
                <a:lnTo>
                  <a:pt x="2242" y="102"/>
                </a:lnTo>
                <a:lnTo>
                  <a:pt x="2321" y="114"/>
                </a:lnTo>
                <a:lnTo>
                  <a:pt x="2399" y="126"/>
                </a:lnTo>
                <a:lnTo>
                  <a:pt x="2475" y="138"/>
                </a:lnTo>
                <a:lnTo>
                  <a:pt x="2549" y="151"/>
                </a:lnTo>
                <a:lnTo>
                  <a:pt x="2622" y="165"/>
                </a:lnTo>
                <a:lnTo>
                  <a:pt x="2692" y="178"/>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4821" name="Freeform 5"/>
          <p:cNvSpPr>
            <a:spLocks/>
          </p:cNvSpPr>
          <p:nvPr/>
        </p:nvSpPr>
        <p:spPr bwMode="auto">
          <a:xfrm>
            <a:off x="1374428" y="3108077"/>
            <a:ext cx="977900" cy="669925"/>
          </a:xfrm>
          <a:custGeom>
            <a:avLst/>
            <a:gdLst>
              <a:gd name="T0" fmla="*/ 2147483647 w 616"/>
              <a:gd name="T1" fmla="*/ 2147483647 h 422"/>
              <a:gd name="T2" fmla="*/ 2147483647 w 616"/>
              <a:gd name="T3" fmla="*/ 2147483647 h 422"/>
              <a:gd name="T4" fmla="*/ 2147483647 w 616"/>
              <a:gd name="T5" fmla="*/ 2147483647 h 422"/>
              <a:gd name="T6" fmla="*/ 2147483647 w 616"/>
              <a:gd name="T7" fmla="*/ 2147483647 h 422"/>
              <a:gd name="T8" fmla="*/ 2147483647 w 616"/>
              <a:gd name="T9" fmla="*/ 2147483647 h 422"/>
              <a:gd name="T10" fmla="*/ 2147483647 w 616"/>
              <a:gd name="T11" fmla="*/ 2147483647 h 422"/>
              <a:gd name="T12" fmla="*/ 2147483647 w 616"/>
              <a:gd name="T13" fmla="*/ 2147483647 h 422"/>
              <a:gd name="T14" fmla="*/ 2147483647 w 616"/>
              <a:gd name="T15" fmla="*/ 2147483647 h 422"/>
              <a:gd name="T16" fmla="*/ 2147483647 w 616"/>
              <a:gd name="T17" fmla="*/ 2147483647 h 422"/>
              <a:gd name="T18" fmla="*/ 2147483647 w 616"/>
              <a:gd name="T19" fmla="*/ 2147483647 h 422"/>
              <a:gd name="T20" fmla="*/ 2147483647 w 616"/>
              <a:gd name="T21" fmla="*/ 2147483647 h 422"/>
              <a:gd name="T22" fmla="*/ 2147483647 w 616"/>
              <a:gd name="T23" fmla="*/ 2147483647 h 422"/>
              <a:gd name="T24" fmla="*/ 2147483647 w 616"/>
              <a:gd name="T25" fmla="*/ 2147483647 h 422"/>
              <a:gd name="T26" fmla="*/ 2147483647 w 616"/>
              <a:gd name="T27" fmla="*/ 2147483647 h 422"/>
              <a:gd name="T28" fmla="*/ 2147483647 w 616"/>
              <a:gd name="T29" fmla="*/ 2147483647 h 422"/>
              <a:gd name="T30" fmla="*/ 2147483647 w 616"/>
              <a:gd name="T31" fmla="*/ 2147483647 h 422"/>
              <a:gd name="T32" fmla="*/ 2147483647 w 616"/>
              <a:gd name="T33" fmla="*/ 2147483647 h 422"/>
              <a:gd name="T34" fmla="*/ 2147483647 w 616"/>
              <a:gd name="T35" fmla="*/ 2147483647 h 422"/>
              <a:gd name="T36" fmla="*/ 2147483647 w 616"/>
              <a:gd name="T37" fmla="*/ 2147483647 h 422"/>
              <a:gd name="T38" fmla="*/ 2147483647 w 616"/>
              <a:gd name="T39" fmla="*/ 2147483647 h 422"/>
              <a:gd name="T40" fmla="*/ 2147483647 w 616"/>
              <a:gd name="T41" fmla="*/ 2147483647 h 422"/>
              <a:gd name="T42" fmla="*/ 2147483647 w 616"/>
              <a:gd name="T43" fmla="*/ 2147483647 h 422"/>
              <a:gd name="T44" fmla="*/ 2147483647 w 616"/>
              <a:gd name="T45" fmla="*/ 2147483647 h 422"/>
              <a:gd name="T46" fmla="*/ 2147483647 w 616"/>
              <a:gd name="T47" fmla="*/ 2147483647 h 422"/>
              <a:gd name="T48" fmla="*/ 2147483647 w 616"/>
              <a:gd name="T49" fmla="*/ 2147483647 h 422"/>
              <a:gd name="T50" fmla="*/ 2147483647 w 616"/>
              <a:gd name="T51" fmla="*/ 2147483647 h 422"/>
              <a:gd name="T52" fmla="*/ 2147483647 w 616"/>
              <a:gd name="T53" fmla="*/ 2147483647 h 422"/>
              <a:gd name="T54" fmla="*/ 2147483647 w 616"/>
              <a:gd name="T55" fmla="*/ 2147483647 h 422"/>
              <a:gd name="T56" fmla="*/ 2147483647 w 616"/>
              <a:gd name="T57" fmla="*/ 2147483647 h 422"/>
              <a:gd name="T58" fmla="*/ 0 w 616"/>
              <a:gd name="T59" fmla="*/ 2147483647 h 422"/>
              <a:gd name="T60" fmla="*/ 2147483647 w 616"/>
              <a:gd name="T61" fmla="*/ 2147483647 h 422"/>
              <a:gd name="T62" fmla="*/ 2147483647 w 616"/>
              <a:gd name="T63" fmla="*/ 2147483647 h 422"/>
              <a:gd name="T64" fmla="*/ 2147483647 w 616"/>
              <a:gd name="T65" fmla="*/ 2147483647 h 422"/>
              <a:gd name="T66" fmla="*/ 2147483647 w 616"/>
              <a:gd name="T67" fmla="*/ 2147483647 h 422"/>
              <a:gd name="T68" fmla="*/ 2147483647 w 616"/>
              <a:gd name="T69" fmla="*/ 2147483647 h 422"/>
              <a:gd name="T70" fmla="*/ 2147483647 w 616"/>
              <a:gd name="T71" fmla="*/ 2147483647 h 422"/>
              <a:gd name="T72" fmla="*/ 2147483647 w 616"/>
              <a:gd name="T73" fmla="*/ 2147483647 h 422"/>
              <a:gd name="T74" fmla="*/ 2147483647 w 616"/>
              <a:gd name="T75" fmla="*/ 2147483647 h 422"/>
              <a:gd name="T76" fmla="*/ 2147483647 w 616"/>
              <a:gd name="T77" fmla="*/ 2147483647 h 422"/>
              <a:gd name="T78" fmla="*/ 2147483647 w 616"/>
              <a:gd name="T79" fmla="*/ 2147483647 h 422"/>
              <a:gd name="T80" fmla="*/ 2147483647 w 616"/>
              <a:gd name="T81" fmla="*/ 2147483647 h 422"/>
              <a:gd name="T82" fmla="*/ 2147483647 w 616"/>
              <a:gd name="T83" fmla="*/ 2147483647 h 422"/>
              <a:gd name="T84" fmla="*/ 2147483647 w 616"/>
              <a:gd name="T85" fmla="*/ 2147483647 h 422"/>
              <a:gd name="T86" fmla="*/ 2147483647 w 616"/>
              <a:gd name="T87" fmla="*/ 2147483647 h 422"/>
              <a:gd name="T88" fmla="*/ 2147483647 w 616"/>
              <a:gd name="T89" fmla="*/ 2147483647 h 422"/>
              <a:gd name="T90" fmla="*/ 2147483647 w 616"/>
              <a:gd name="T91" fmla="*/ 2147483647 h 422"/>
              <a:gd name="T92" fmla="*/ 2147483647 w 616"/>
              <a:gd name="T93" fmla="*/ 2147483647 h 422"/>
              <a:gd name="T94" fmla="*/ 2147483647 w 616"/>
              <a:gd name="T95" fmla="*/ 0 h 42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16"/>
              <a:gd name="T145" fmla="*/ 0 h 422"/>
              <a:gd name="T146" fmla="*/ 616 w 616"/>
              <a:gd name="T147" fmla="*/ 422 h 42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16" h="422">
                <a:moveTo>
                  <a:pt x="615" y="0"/>
                </a:moveTo>
                <a:lnTo>
                  <a:pt x="587" y="33"/>
                </a:lnTo>
                <a:lnTo>
                  <a:pt x="563" y="64"/>
                </a:lnTo>
                <a:lnTo>
                  <a:pt x="542" y="96"/>
                </a:lnTo>
                <a:lnTo>
                  <a:pt x="525" y="124"/>
                </a:lnTo>
                <a:lnTo>
                  <a:pt x="511" y="150"/>
                </a:lnTo>
                <a:lnTo>
                  <a:pt x="500" y="176"/>
                </a:lnTo>
                <a:lnTo>
                  <a:pt x="491" y="200"/>
                </a:lnTo>
                <a:lnTo>
                  <a:pt x="484" y="223"/>
                </a:lnTo>
                <a:lnTo>
                  <a:pt x="480" y="244"/>
                </a:lnTo>
                <a:lnTo>
                  <a:pt x="479" y="264"/>
                </a:lnTo>
                <a:lnTo>
                  <a:pt x="479" y="281"/>
                </a:lnTo>
                <a:lnTo>
                  <a:pt x="480" y="298"/>
                </a:lnTo>
                <a:lnTo>
                  <a:pt x="483" y="314"/>
                </a:lnTo>
                <a:lnTo>
                  <a:pt x="488" y="328"/>
                </a:lnTo>
                <a:lnTo>
                  <a:pt x="494" y="341"/>
                </a:lnTo>
                <a:lnTo>
                  <a:pt x="501" y="354"/>
                </a:lnTo>
                <a:lnTo>
                  <a:pt x="508" y="364"/>
                </a:lnTo>
                <a:lnTo>
                  <a:pt x="516" y="374"/>
                </a:lnTo>
                <a:lnTo>
                  <a:pt x="524" y="383"/>
                </a:lnTo>
                <a:lnTo>
                  <a:pt x="532" y="391"/>
                </a:lnTo>
                <a:lnTo>
                  <a:pt x="541" y="397"/>
                </a:lnTo>
                <a:lnTo>
                  <a:pt x="549" y="403"/>
                </a:lnTo>
                <a:lnTo>
                  <a:pt x="557" y="407"/>
                </a:lnTo>
                <a:lnTo>
                  <a:pt x="565" y="412"/>
                </a:lnTo>
                <a:lnTo>
                  <a:pt x="571" y="415"/>
                </a:lnTo>
                <a:lnTo>
                  <a:pt x="576" y="417"/>
                </a:lnTo>
                <a:lnTo>
                  <a:pt x="580" y="419"/>
                </a:lnTo>
                <a:lnTo>
                  <a:pt x="583" y="420"/>
                </a:lnTo>
                <a:lnTo>
                  <a:pt x="583" y="421"/>
                </a:lnTo>
                <a:lnTo>
                  <a:pt x="580" y="420"/>
                </a:lnTo>
                <a:lnTo>
                  <a:pt x="575" y="419"/>
                </a:lnTo>
                <a:lnTo>
                  <a:pt x="540" y="417"/>
                </a:lnTo>
                <a:lnTo>
                  <a:pt x="506" y="415"/>
                </a:lnTo>
                <a:lnTo>
                  <a:pt x="473" y="413"/>
                </a:lnTo>
                <a:lnTo>
                  <a:pt x="441" y="410"/>
                </a:lnTo>
                <a:lnTo>
                  <a:pt x="409" y="406"/>
                </a:lnTo>
                <a:lnTo>
                  <a:pt x="378" y="403"/>
                </a:lnTo>
                <a:lnTo>
                  <a:pt x="348" y="400"/>
                </a:lnTo>
                <a:lnTo>
                  <a:pt x="319" y="395"/>
                </a:lnTo>
                <a:lnTo>
                  <a:pt x="291" y="390"/>
                </a:lnTo>
                <a:lnTo>
                  <a:pt x="265" y="386"/>
                </a:lnTo>
                <a:lnTo>
                  <a:pt x="238" y="380"/>
                </a:lnTo>
                <a:lnTo>
                  <a:pt x="214" y="374"/>
                </a:lnTo>
                <a:lnTo>
                  <a:pt x="190" y="369"/>
                </a:lnTo>
                <a:lnTo>
                  <a:pt x="167" y="363"/>
                </a:lnTo>
                <a:lnTo>
                  <a:pt x="146" y="357"/>
                </a:lnTo>
                <a:lnTo>
                  <a:pt x="126" y="350"/>
                </a:lnTo>
                <a:lnTo>
                  <a:pt x="106" y="344"/>
                </a:lnTo>
                <a:lnTo>
                  <a:pt x="90" y="336"/>
                </a:lnTo>
                <a:lnTo>
                  <a:pt x="74" y="329"/>
                </a:lnTo>
                <a:lnTo>
                  <a:pt x="59" y="321"/>
                </a:lnTo>
                <a:lnTo>
                  <a:pt x="45" y="315"/>
                </a:lnTo>
                <a:lnTo>
                  <a:pt x="34" y="307"/>
                </a:lnTo>
                <a:lnTo>
                  <a:pt x="25" y="299"/>
                </a:lnTo>
                <a:lnTo>
                  <a:pt x="16" y="291"/>
                </a:lnTo>
                <a:lnTo>
                  <a:pt x="9" y="284"/>
                </a:lnTo>
                <a:lnTo>
                  <a:pt x="4" y="275"/>
                </a:lnTo>
                <a:lnTo>
                  <a:pt x="1" y="268"/>
                </a:lnTo>
                <a:lnTo>
                  <a:pt x="0" y="260"/>
                </a:lnTo>
                <a:lnTo>
                  <a:pt x="0" y="252"/>
                </a:lnTo>
                <a:lnTo>
                  <a:pt x="3" y="243"/>
                </a:lnTo>
                <a:lnTo>
                  <a:pt x="7" y="235"/>
                </a:lnTo>
                <a:lnTo>
                  <a:pt x="14" y="228"/>
                </a:lnTo>
                <a:lnTo>
                  <a:pt x="28" y="217"/>
                </a:lnTo>
                <a:lnTo>
                  <a:pt x="41" y="206"/>
                </a:lnTo>
                <a:lnTo>
                  <a:pt x="57" y="196"/>
                </a:lnTo>
                <a:lnTo>
                  <a:pt x="72" y="187"/>
                </a:lnTo>
                <a:lnTo>
                  <a:pt x="89" y="178"/>
                </a:lnTo>
                <a:lnTo>
                  <a:pt x="104" y="168"/>
                </a:lnTo>
                <a:lnTo>
                  <a:pt x="121" y="159"/>
                </a:lnTo>
                <a:lnTo>
                  <a:pt x="137" y="150"/>
                </a:lnTo>
                <a:lnTo>
                  <a:pt x="155" y="142"/>
                </a:lnTo>
                <a:lnTo>
                  <a:pt x="172" y="134"/>
                </a:lnTo>
                <a:lnTo>
                  <a:pt x="190" y="126"/>
                </a:lnTo>
                <a:lnTo>
                  <a:pt x="209" y="117"/>
                </a:lnTo>
                <a:lnTo>
                  <a:pt x="227" y="109"/>
                </a:lnTo>
                <a:lnTo>
                  <a:pt x="246" y="103"/>
                </a:lnTo>
                <a:lnTo>
                  <a:pt x="265" y="95"/>
                </a:lnTo>
                <a:lnTo>
                  <a:pt x="284" y="88"/>
                </a:lnTo>
                <a:lnTo>
                  <a:pt x="304" y="81"/>
                </a:lnTo>
                <a:lnTo>
                  <a:pt x="324" y="74"/>
                </a:lnTo>
                <a:lnTo>
                  <a:pt x="343" y="67"/>
                </a:lnTo>
                <a:lnTo>
                  <a:pt x="364" y="62"/>
                </a:lnTo>
                <a:lnTo>
                  <a:pt x="384" y="55"/>
                </a:lnTo>
                <a:lnTo>
                  <a:pt x="404" y="49"/>
                </a:lnTo>
                <a:lnTo>
                  <a:pt x="425" y="43"/>
                </a:lnTo>
                <a:lnTo>
                  <a:pt x="446" y="38"/>
                </a:lnTo>
                <a:lnTo>
                  <a:pt x="467" y="32"/>
                </a:lnTo>
                <a:lnTo>
                  <a:pt x="488" y="27"/>
                </a:lnTo>
                <a:lnTo>
                  <a:pt x="510" y="21"/>
                </a:lnTo>
                <a:lnTo>
                  <a:pt x="530" y="18"/>
                </a:lnTo>
                <a:lnTo>
                  <a:pt x="552" y="13"/>
                </a:lnTo>
                <a:lnTo>
                  <a:pt x="573" y="8"/>
                </a:lnTo>
                <a:lnTo>
                  <a:pt x="594" y="4"/>
                </a:lnTo>
                <a:lnTo>
                  <a:pt x="615" y="0"/>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4822" name="Freeform 6"/>
          <p:cNvSpPr>
            <a:spLocks/>
          </p:cNvSpPr>
          <p:nvPr/>
        </p:nvSpPr>
        <p:spPr bwMode="auto">
          <a:xfrm>
            <a:off x="1360140" y="3108077"/>
            <a:ext cx="993775" cy="685800"/>
          </a:xfrm>
          <a:custGeom>
            <a:avLst/>
            <a:gdLst>
              <a:gd name="T0" fmla="*/ 2147483647 w 626"/>
              <a:gd name="T1" fmla="*/ 0 h 432"/>
              <a:gd name="T2" fmla="*/ 2147483647 w 626"/>
              <a:gd name="T3" fmla="*/ 2147483647 h 432"/>
              <a:gd name="T4" fmla="*/ 2147483647 w 626"/>
              <a:gd name="T5" fmla="*/ 2147483647 h 432"/>
              <a:gd name="T6" fmla="*/ 2147483647 w 626"/>
              <a:gd name="T7" fmla="*/ 2147483647 h 432"/>
              <a:gd name="T8" fmla="*/ 2147483647 w 626"/>
              <a:gd name="T9" fmla="*/ 2147483647 h 432"/>
              <a:gd name="T10" fmla="*/ 2147483647 w 626"/>
              <a:gd name="T11" fmla="*/ 2147483647 h 432"/>
              <a:gd name="T12" fmla="*/ 2147483647 w 626"/>
              <a:gd name="T13" fmla="*/ 2147483647 h 432"/>
              <a:gd name="T14" fmla="*/ 2147483647 w 626"/>
              <a:gd name="T15" fmla="*/ 2147483647 h 432"/>
              <a:gd name="T16" fmla="*/ 2147483647 w 626"/>
              <a:gd name="T17" fmla="*/ 2147483647 h 432"/>
              <a:gd name="T18" fmla="*/ 2147483647 w 626"/>
              <a:gd name="T19" fmla="*/ 2147483647 h 432"/>
              <a:gd name="T20" fmla="*/ 2147483647 w 626"/>
              <a:gd name="T21" fmla="*/ 2147483647 h 432"/>
              <a:gd name="T22" fmla="*/ 2147483647 w 626"/>
              <a:gd name="T23" fmla="*/ 2147483647 h 432"/>
              <a:gd name="T24" fmla="*/ 2147483647 w 626"/>
              <a:gd name="T25" fmla="*/ 2147483647 h 432"/>
              <a:gd name="T26" fmla="*/ 2147483647 w 626"/>
              <a:gd name="T27" fmla="*/ 2147483647 h 432"/>
              <a:gd name="T28" fmla="*/ 2147483647 w 626"/>
              <a:gd name="T29" fmla="*/ 2147483647 h 432"/>
              <a:gd name="T30" fmla="*/ 2147483647 w 626"/>
              <a:gd name="T31" fmla="*/ 2147483647 h 432"/>
              <a:gd name="T32" fmla="*/ 2147483647 w 626"/>
              <a:gd name="T33" fmla="*/ 2147483647 h 432"/>
              <a:gd name="T34" fmla="*/ 2147483647 w 626"/>
              <a:gd name="T35" fmla="*/ 2147483647 h 432"/>
              <a:gd name="T36" fmla="*/ 2147483647 w 626"/>
              <a:gd name="T37" fmla="*/ 2147483647 h 432"/>
              <a:gd name="T38" fmla="*/ 2147483647 w 626"/>
              <a:gd name="T39" fmla="*/ 2147483647 h 432"/>
              <a:gd name="T40" fmla="*/ 2147483647 w 626"/>
              <a:gd name="T41" fmla="*/ 2147483647 h 432"/>
              <a:gd name="T42" fmla="*/ 2147483647 w 626"/>
              <a:gd name="T43" fmla="*/ 2147483647 h 432"/>
              <a:gd name="T44" fmla="*/ 2147483647 w 626"/>
              <a:gd name="T45" fmla="*/ 2147483647 h 432"/>
              <a:gd name="T46" fmla="*/ 2147483647 w 626"/>
              <a:gd name="T47" fmla="*/ 2147483647 h 432"/>
              <a:gd name="T48" fmla="*/ 2147483647 w 626"/>
              <a:gd name="T49" fmla="*/ 2147483647 h 432"/>
              <a:gd name="T50" fmla="*/ 2147483647 w 626"/>
              <a:gd name="T51" fmla="*/ 2147483647 h 432"/>
              <a:gd name="T52" fmla="*/ 2147483647 w 626"/>
              <a:gd name="T53" fmla="*/ 2147483647 h 432"/>
              <a:gd name="T54" fmla="*/ 2147483647 w 626"/>
              <a:gd name="T55" fmla="*/ 2147483647 h 432"/>
              <a:gd name="T56" fmla="*/ 2147483647 w 626"/>
              <a:gd name="T57" fmla="*/ 2147483647 h 432"/>
              <a:gd name="T58" fmla="*/ 2147483647 w 626"/>
              <a:gd name="T59" fmla="*/ 2147483647 h 432"/>
              <a:gd name="T60" fmla="*/ 0 w 626"/>
              <a:gd name="T61" fmla="*/ 2147483647 h 432"/>
              <a:gd name="T62" fmla="*/ 2147483647 w 626"/>
              <a:gd name="T63" fmla="*/ 2147483647 h 432"/>
              <a:gd name="T64" fmla="*/ 2147483647 w 626"/>
              <a:gd name="T65" fmla="*/ 2147483647 h 432"/>
              <a:gd name="T66" fmla="*/ 2147483647 w 626"/>
              <a:gd name="T67" fmla="*/ 2147483647 h 432"/>
              <a:gd name="T68" fmla="*/ 2147483647 w 626"/>
              <a:gd name="T69" fmla="*/ 2147483647 h 432"/>
              <a:gd name="T70" fmla="*/ 2147483647 w 626"/>
              <a:gd name="T71" fmla="*/ 2147483647 h 432"/>
              <a:gd name="T72" fmla="*/ 2147483647 w 626"/>
              <a:gd name="T73" fmla="*/ 2147483647 h 432"/>
              <a:gd name="T74" fmla="*/ 2147483647 w 626"/>
              <a:gd name="T75" fmla="*/ 2147483647 h 432"/>
              <a:gd name="T76" fmla="*/ 2147483647 w 626"/>
              <a:gd name="T77" fmla="*/ 2147483647 h 432"/>
              <a:gd name="T78" fmla="*/ 2147483647 w 626"/>
              <a:gd name="T79" fmla="*/ 2147483647 h 432"/>
              <a:gd name="T80" fmla="*/ 2147483647 w 626"/>
              <a:gd name="T81" fmla="*/ 2147483647 h 432"/>
              <a:gd name="T82" fmla="*/ 2147483647 w 626"/>
              <a:gd name="T83" fmla="*/ 2147483647 h 432"/>
              <a:gd name="T84" fmla="*/ 2147483647 w 626"/>
              <a:gd name="T85" fmla="*/ 2147483647 h 432"/>
              <a:gd name="T86" fmla="*/ 2147483647 w 626"/>
              <a:gd name="T87" fmla="*/ 2147483647 h 432"/>
              <a:gd name="T88" fmla="*/ 2147483647 w 626"/>
              <a:gd name="T89" fmla="*/ 2147483647 h 432"/>
              <a:gd name="T90" fmla="*/ 2147483647 w 626"/>
              <a:gd name="T91" fmla="*/ 2147483647 h 432"/>
              <a:gd name="T92" fmla="*/ 2147483647 w 626"/>
              <a:gd name="T93" fmla="*/ 2147483647 h 432"/>
              <a:gd name="T94" fmla="*/ 2147483647 w 626"/>
              <a:gd name="T95" fmla="*/ 2147483647 h 43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26"/>
              <a:gd name="T145" fmla="*/ 0 h 432"/>
              <a:gd name="T146" fmla="*/ 626 w 626"/>
              <a:gd name="T147" fmla="*/ 432 h 43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26" h="432">
                <a:moveTo>
                  <a:pt x="625" y="0"/>
                </a:moveTo>
                <a:lnTo>
                  <a:pt x="625" y="0"/>
                </a:lnTo>
                <a:lnTo>
                  <a:pt x="597" y="34"/>
                </a:lnTo>
                <a:lnTo>
                  <a:pt x="572" y="66"/>
                </a:lnTo>
                <a:lnTo>
                  <a:pt x="551" y="98"/>
                </a:lnTo>
                <a:lnTo>
                  <a:pt x="534" y="127"/>
                </a:lnTo>
                <a:lnTo>
                  <a:pt x="519" y="154"/>
                </a:lnTo>
                <a:lnTo>
                  <a:pt x="508" y="180"/>
                </a:lnTo>
                <a:lnTo>
                  <a:pt x="499" y="205"/>
                </a:lnTo>
                <a:lnTo>
                  <a:pt x="492" y="228"/>
                </a:lnTo>
                <a:lnTo>
                  <a:pt x="488" y="250"/>
                </a:lnTo>
                <a:lnTo>
                  <a:pt x="487" y="270"/>
                </a:lnTo>
                <a:lnTo>
                  <a:pt x="487" y="288"/>
                </a:lnTo>
                <a:lnTo>
                  <a:pt x="488" y="305"/>
                </a:lnTo>
                <a:lnTo>
                  <a:pt x="491" y="321"/>
                </a:lnTo>
                <a:lnTo>
                  <a:pt x="496" y="336"/>
                </a:lnTo>
                <a:lnTo>
                  <a:pt x="502" y="349"/>
                </a:lnTo>
                <a:lnTo>
                  <a:pt x="509" y="362"/>
                </a:lnTo>
                <a:lnTo>
                  <a:pt x="516" y="373"/>
                </a:lnTo>
                <a:lnTo>
                  <a:pt x="524" y="383"/>
                </a:lnTo>
                <a:lnTo>
                  <a:pt x="533" y="392"/>
                </a:lnTo>
                <a:lnTo>
                  <a:pt x="541" y="400"/>
                </a:lnTo>
                <a:lnTo>
                  <a:pt x="550" y="406"/>
                </a:lnTo>
                <a:lnTo>
                  <a:pt x="558" y="413"/>
                </a:lnTo>
                <a:lnTo>
                  <a:pt x="566" y="417"/>
                </a:lnTo>
                <a:lnTo>
                  <a:pt x="574" y="422"/>
                </a:lnTo>
                <a:lnTo>
                  <a:pt x="580" y="425"/>
                </a:lnTo>
                <a:lnTo>
                  <a:pt x="585" y="427"/>
                </a:lnTo>
                <a:lnTo>
                  <a:pt x="589" y="429"/>
                </a:lnTo>
                <a:lnTo>
                  <a:pt x="592" y="430"/>
                </a:lnTo>
                <a:lnTo>
                  <a:pt x="592" y="431"/>
                </a:lnTo>
                <a:lnTo>
                  <a:pt x="589" y="430"/>
                </a:lnTo>
                <a:lnTo>
                  <a:pt x="584" y="429"/>
                </a:lnTo>
                <a:lnTo>
                  <a:pt x="549" y="427"/>
                </a:lnTo>
                <a:lnTo>
                  <a:pt x="514" y="425"/>
                </a:lnTo>
                <a:lnTo>
                  <a:pt x="481" y="423"/>
                </a:lnTo>
                <a:lnTo>
                  <a:pt x="448" y="420"/>
                </a:lnTo>
                <a:lnTo>
                  <a:pt x="416" y="416"/>
                </a:lnTo>
                <a:lnTo>
                  <a:pt x="384" y="413"/>
                </a:lnTo>
                <a:lnTo>
                  <a:pt x="354" y="409"/>
                </a:lnTo>
                <a:lnTo>
                  <a:pt x="324" y="404"/>
                </a:lnTo>
                <a:lnTo>
                  <a:pt x="296" y="399"/>
                </a:lnTo>
                <a:lnTo>
                  <a:pt x="269" y="395"/>
                </a:lnTo>
                <a:lnTo>
                  <a:pt x="242" y="389"/>
                </a:lnTo>
                <a:lnTo>
                  <a:pt x="217" y="383"/>
                </a:lnTo>
                <a:lnTo>
                  <a:pt x="193" y="378"/>
                </a:lnTo>
                <a:lnTo>
                  <a:pt x="170" y="372"/>
                </a:lnTo>
                <a:lnTo>
                  <a:pt x="148" y="365"/>
                </a:lnTo>
                <a:lnTo>
                  <a:pt x="128" y="358"/>
                </a:lnTo>
                <a:lnTo>
                  <a:pt x="108" y="352"/>
                </a:lnTo>
                <a:lnTo>
                  <a:pt x="91" y="344"/>
                </a:lnTo>
                <a:lnTo>
                  <a:pt x="75" y="337"/>
                </a:lnTo>
                <a:lnTo>
                  <a:pt x="60" y="329"/>
                </a:lnTo>
                <a:lnTo>
                  <a:pt x="46" y="322"/>
                </a:lnTo>
                <a:lnTo>
                  <a:pt x="35" y="314"/>
                </a:lnTo>
                <a:lnTo>
                  <a:pt x="25" y="306"/>
                </a:lnTo>
                <a:lnTo>
                  <a:pt x="16" y="298"/>
                </a:lnTo>
                <a:lnTo>
                  <a:pt x="9" y="291"/>
                </a:lnTo>
                <a:lnTo>
                  <a:pt x="4" y="282"/>
                </a:lnTo>
                <a:lnTo>
                  <a:pt x="1" y="274"/>
                </a:lnTo>
                <a:lnTo>
                  <a:pt x="0" y="266"/>
                </a:lnTo>
                <a:lnTo>
                  <a:pt x="0" y="258"/>
                </a:lnTo>
                <a:lnTo>
                  <a:pt x="3" y="249"/>
                </a:lnTo>
                <a:lnTo>
                  <a:pt x="7" y="241"/>
                </a:lnTo>
                <a:lnTo>
                  <a:pt x="14" y="233"/>
                </a:lnTo>
                <a:lnTo>
                  <a:pt x="28" y="222"/>
                </a:lnTo>
                <a:lnTo>
                  <a:pt x="42" y="211"/>
                </a:lnTo>
                <a:lnTo>
                  <a:pt x="58" y="201"/>
                </a:lnTo>
                <a:lnTo>
                  <a:pt x="73" y="191"/>
                </a:lnTo>
                <a:lnTo>
                  <a:pt x="90" y="182"/>
                </a:lnTo>
                <a:lnTo>
                  <a:pt x="106" y="172"/>
                </a:lnTo>
                <a:lnTo>
                  <a:pt x="123" y="163"/>
                </a:lnTo>
                <a:lnTo>
                  <a:pt x="139" y="154"/>
                </a:lnTo>
                <a:lnTo>
                  <a:pt x="158" y="145"/>
                </a:lnTo>
                <a:lnTo>
                  <a:pt x="175" y="137"/>
                </a:lnTo>
                <a:lnTo>
                  <a:pt x="193" y="129"/>
                </a:lnTo>
                <a:lnTo>
                  <a:pt x="212" y="120"/>
                </a:lnTo>
                <a:lnTo>
                  <a:pt x="231" y="112"/>
                </a:lnTo>
                <a:lnTo>
                  <a:pt x="250" y="105"/>
                </a:lnTo>
                <a:lnTo>
                  <a:pt x="269" y="97"/>
                </a:lnTo>
                <a:lnTo>
                  <a:pt x="289" y="90"/>
                </a:lnTo>
                <a:lnTo>
                  <a:pt x="309" y="83"/>
                </a:lnTo>
                <a:lnTo>
                  <a:pt x="329" y="76"/>
                </a:lnTo>
                <a:lnTo>
                  <a:pt x="349" y="69"/>
                </a:lnTo>
                <a:lnTo>
                  <a:pt x="370" y="63"/>
                </a:lnTo>
                <a:lnTo>
                  <a:pt x="390" y="56"/>
                </a:lnTo>
                <a:lnTo>
                  <a:pt x="411" y="50"/>
                </a:lnTo>
                <a:lnTo>
                  <a:pt x="432" y="44"/>
                </a:lnTo>
                <a:lnTo>
                  <a:pt x="453" y="39"/>
                </a:lnTo>
                <a:lnTo>
                  <a:pt x="475" y="33"/>
                </a:lnTo>
                <a:lnTo>
                  <a:pt x="496" y="28"/>
                </a:lnTo>
                <a:lnTo>
                  <a:pt x="518" y="22"/>
                </a:lnTo>
                <a:lnTo>
                  <a:pt x="539" y="18"/>
                </a:lnTo>
                <a:lnTo>
                  <a:pt x="561" y="13"/>
                </a:lnTo>
                <a:lnTo>
                  <a:pt x="582" y="8"/>
                </a:lnTo>
                <a:lnTo>
                  <a:pt x="604" y="4"/>
                </a:lnTo>
                <a:lnTo>
                  <a:pt x="625" y="0"/>
                </a:lnTo>
              </a:path>
            </a:pathLst>
          </a:custGeom>
          <a:noFill/>
          <a:ln w="12700" cap="rnd" cmpd="sng">
            <a:noFill/>
            <a:prstDash val="solid"/>
            <a:round/>
            <a:headEnd type="none" w="med" len="med"/>
            <a:tailEnd type="none" w="med" len="med"/>
          </a:ln>
        </p:spPr>
        <p:txBody>
          <a:bodyPr/>
          <a:lstStyle/>
          <a:p>
            <a:endParaRPr lang="en-GB"/>
          </a:p>
        </p:txBody>
      </p:sp>
      <p:grpSp>
        <p:nvGrpSpPr>
          <p:cNvPr id="2" name="Group 7"/>
          <p:cNvGrpSpPr>
            <a:grpSpLocks/>
          </p:cNvGrpSpPr>
          <p:nvPr/>
        </p:nvGrpSpPr>
        <p:grpSpPr bwMode="auto">
          <a:xfrm>
            <a:off x="1129953" y="3122364"/>
            <a:ext cx="939800" cy="315913"/>
            <a:chOff x="838" y="2492"/>
            <a:chExt cx="498" cy="154"/>
          </a:xfrm>
        </p:grpSpPr>
        <p:sp>
          <p:nvSpPr>
            <p:cNvPr id="34826" name="Freeform 8"/>
            <p:cNvSpPr>
              <a:spLocks/>
            </p:cNvSpPr>
            <p:nvPr/>
          </p:nvSpPr>
          <p:spPr bwMode="auto">
            <a:xfrm>
              <a:off x="839" y="2579"/>
              <a:ext cx="73" cy="57"/>
            </a:xfrm>
            <a:custGeom>
              <a:avLst/>
              <a:gdLst>
                <a:gd name="T0" fmla="*/ 48 w 73"/>
                <a:gd name="T1" fmla="*/ 0 h 57"/>
                <a:gd name="T2" fmla="*/ 46 w 73"/>
                <a:gd name="T3" fmla="*/ 16 h 57"/>
                <a:gd name="T4" fmla="*/ 48 w 73"/>
                <a:gd name="T5" fmla="*/ 28 h 57"/>
                <a:gd name="T6" fmla="*/ 53 w 73"/>
                <a:gd name="T7" fmla="*/ 35 h 57"/>
                <a:gd name="T8" fmla="*/ 59 w 73"/>
                <a:gd name="T9" fmla="*/ 40 h 57"/>
                <a:gd name="T10" fmla="*/ 64 w 73"/>
                <a:gd name="T11" fmla="*/ 42 h 57"/>
                <a:gd name="T12" fmla="*/ 68 w 73"/>
                <a:gd name="T13" fmla="*/ 42 h 57"/>
                <a:gd name="T14" fmla="*/ 72 w 73"/>
                <a:gd name="T15" fmla="*/ 41 h 57"/>
                <a:gd name="T16" fmla="*/ 70 w 73"/>
                <a:gd name="T17" fmla="*/ 41 h 57"/>
                <a:gd name="T18" fmla="*/ 56 w 73"/>
                <a:gd name="T19" fmla="*/ 48 h 57"/>
                <a:gd name="T20" fmla="*/ 44 w 73"/>
                <a:gd name="T21" fmla="*/ 54 h 57"/>
                <a:gd name="T22" fmla="*/ 29 w 73"/>
                <a:gd name="T23" fmla="*/ 56 h 57"/>
                <a:gd name="T24" fmla="*/ 18 w 73"/>
                <a:gd name="T25" fmla="*/ 56 h 57"/>
                <a:gd name="T26" fmla="*/ 9 w 73"/>
                <a:gd name="T27" fmla="*/ 55 h 57"/>
                <a:gd name="T28" fmla="*/ 5 w 73"/>
                <a:gd name="T29" fmla="*/ 52 h 57"/>
                <a:gd name="T30" fmla="*/ 0 w 73"/>
                <a:gd name="T31" fmla="*/ 46 h 57"/>
                <a:gd name="T32" fmla="*/ 0 w 73"/>
                <a:gd name="T33" fmla="*/ 43 h 57"/>
                <a:gd name="T34" fmla="*/ 5 w 73"/>
                <a:gd name="T35" fmla="*/ 38 h 57"/>
                <a:gd name="T36" fmla="*/ 8 w 73"/>
                <a:gd name="T37" fmla="*/ 32 h 57"/>
                <a:gd name="T38" fmla="*/ 14 w 73"/>
                <a:gd name="T39" fmla="*/ 25 h 57"/>
                <a:gd name="T40" fmla="*/ 21 w 73"/>
                <a:gd name="T41" fmla="*/ 20 h 57"/>
                <a:gd name="T42" fmla="*/ 27 w 73"/>
                <a:gd name="T43" fmla="*/ 14 h 57"/>
                <a:gd name="T44" fmla="*/ 34 w 73"/>
                <a:gd name="T45" fmla="*/ 10 h 57"/>
                <a:gd name="T46" fmla="*/ 42 w 73"/>
                <a:gd name="T47" fmla="*/ 4 h 57"/>
                <a:gd name="T48" fmla="*/ 48 w 73"/>
                <a:gd name="T49" fmla="*/ 0 h 5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3"/>
                <a:gd name="T76" fmla="*/ 0 h 57"/>
                <a:gd name="T77" fmla="*/ 73 w 73"/>
                <a:gd name="T78" fmla="*/ 57 h 5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3" h="57">
                  <a:moveTo>
                    <a:pt x="48" y="0"/>
                  </a:moveTo>
                  <a:lnTo>
                    <a:pt x="46" y="16"/>
                  </a:lnTo>
                  <a:lnTo>
                    <a:pt x="48" y="28"/>
                  </a:lnTo>
                  <a:lnTo>
                    <a:pt x="53" y="35"/>
                  </a:lnTo>
                  <a:lnTo>
                    <a:pt x="59" y="40"/>
                  </a:lnTo>
                  <a:lnTo>
                    <a:pt x="64" y="42"/>
                  </a:lnTo>
                  <a:lnTo>
                    <a:pt x="68" y="42"/>
                  </a:lnTo>
                  <a:lnTo>
                    <a:pt x="72" y="41"/>
                  </a:lnTo>
                  <a:lnTo>
                    <a:pt x="70" y="41"/>
                  </a:lnTo>
                  <a:lnTo>
                    <a:pt x="56" y="48"/>
                  </a:lnTo>
                  <a:lnTo>
                    <a:pt x="44" y="54"/>
                  </a:lnTo>
                  <a:lnTo>
                    <a:pt x="29" y="56"/>
                  </a:lnTo>
                  <a:lnTo>
                    <a:pt x="18" y="56"/>
                  </a:lnTo>
                  <a:lnTo>
                    <a:pt x="9" y="55"/>
                  </a:lnTo>
                  <a:lnTo>
                    <a:pt x="5" y="52"/>
                  </a:lnTo>
                  <a:lnTo>
                    <a:pt x="0" y="46"/>
                  </a:lnTo>
                  <a:lnTo>
                    <a:pt x="0" y="43"/>
                  </a:lnTo>
                  <a:lnTo>
                    <a:pt x="5" y="38"/>
                  </a:lnTo>
                  <a:lnTo>
                    <a:pt x="8" y="32"/>
                  </a:lnTo>
                  <a:lnTo>
                    <a:pt x="14" y="25"/>
                  </a:lnTo>
                  <a:lnTo>
                    <a:pt x="21" y="20"/>
                  </a:lnTo>
                  <a:lnTo>
                    <a:pt x="27" y="14"/>
                  </a:lnTo>
                  <a:lnTo>
                    <a:pt x="34" y="10"/>
                  </a:lnTo>
                  <a:lnTo>
                    <a:pt x="42" y="4"/>
                  </a:lnTo>
                  <a:lnTo>
                    <a:pt x="48" y="0"/>
                  </a:lnTo>
                </a:path>
              </a:pathLst>
            </a:custGeom>
            <a:solidFill>
              <a:srgbClr val="FFFFFF"/>
            </a:solidFill>
            <a:ln w="12700" cap="rnd" cmpd="sng">
              <a:noFill/>
              <a:prstDash val="solid"/>
              <a:round/>
              <a:headEnd type="none" w="med" len="med"/>
              <a:tailEnd type="none" w="med" len="med"/>
            </a:ln>
          </p:spPr>
          <p:txBody>
            <a:bodyPr/>
            <a:lstStyle/>
            <a:p>
              <a:endParaRPr lang="en-GB"/>
            </a:p>
          </p:txBody>
        </p:sp>
        <p:grpSp>
          <p:nvGrpSpPr>
            <p:cNvPr id="3" name="Group 9"/>
            <p:cNvGrpSpPr>
              <a:grpSpLocks/>
            </p:cNvGrpSpPr>
            <p:nvPr/>
          </p:nvGrpSpPr>
          <p:grpSpPr bwMode="auto">
            <a:xfrm>
              <a:off x="838" y="2492"/>
              <a:ext cx="498" cy="154"/>
              <a:chOff x="838" y="2492"/>
              <a:chExt cx="498" cy="154"/>
            </a:xfrm>
          </p:grpSpPr>
          <p:sp>
            <p:nvSpPr>
              <p:cNvPr id="34828" name="Freeform 10"/>
              <p:cNvSpPr>
                <a:spLocks/>
              </p:cNvSpPr>
              <p:nvPr/>
            </p:nvSpPr>
            <p:spPr bwMode="auto">
              <a:xfrm>
                <a:off x="1173" y="2492"/>
                <a:ext cx="163" cy="34"/>
              </a:xfrm>
              <a:custGeom>
                <a:avLst/>
                <a:gdLst>
                  <a:gd name="T0" fmla="*/ 11 w 163"/>
                  <a:gd name="T1" fmla="*/ 3 h 34"/>
                  <a:gd name="T2" fmla="*/ 25 w 163"/>
                  <a:gd name="T3" fmla="*/ 3 h 34"/>
                  <a:gd name="T4" fmla="*/ 40 w 163"/>
                  <a:gd name="T5" fmla="*/ 1 h 34"/>
                  <a:gd name="T6" fmla="*/ 54 w 163"/>
                  <a:gd name="T7" fmla="*/ 1 h 34"/>
                  <a:gd name="T8" fmla="*/ 67 w 163"/>
                  <a:gd name="T9" fmla="*/ 1 h 34"/>
                  <a:gd name="T10" fmla="*/ 80 w 163"/>
                  <a:gd name="T11" fmla="*/ 0 h 34"/>
                  <a:gd name="T12" fmla="*/ 92 w 163"/>
                  <a:gd name="T13" fmla="*/ 0 h 34"/>
                  <a:gd name="T14" fmla="*/ 105 w 163"/>
                  <a:gd name="T15" fmla="*/ 1 h 34"/>
                  <a:gd name="T16" fmla="*/ 115 w 163"/>
                  <a:gd name="T17" fmla="*/ 1 h 34"/>
                  <a:gd name="T18" fmla="*/ 124 w 163"/>
                  <a:gd name="T19" fmla="*/ 0 h 34"/>
                  <a:gd name="T20" fmla="*/ 133 w 163"/>
                  <a:gd name="T21" fmla="*/ 1 h 34"/>
                  <a:gd name="T22" fmla="*/ 141 w 163"/>
                  <a:gd name="T23" fmla="*/ 2 h 34"/>
                  <a:gd name="T24" fmla="*/ 150 w 163"/>
                  <a:gd name="T25" fmla="*/ 1 h 34"/>
                  <a:gd name="T26" fmla="*/ 154 w 163"/>
                  <a:gd name="T27" fmla="*/ 1 h 34"/>
                  <a:gd name="T28" fmla="*/ 159 w 163"/>
                  <a:gd name="T29" fmla="*/ 2 h 34"/>
                  <a:gd name="T30" fmla="*/ 161 w 163"/>
                  <a:gd name="T31" fmla="*/ 3 h 34"/>
                  <a:gd name="T32" fmla="*/ 162 w 163"/>
                  <a:gd name="T33" fmla="*/ 2 h 34"/>
                  <a:gd name="T34" fmla="*/ 161 w 163"/>
                  <a:gd name="T35" fmla="*/ 3 h 34"/>
                  <a:gd name="T36" fmla="*/ 159 w 163"/>
                  <a:gd name="T37" fmla="*/ 3 h 34"/>
                  <a:gd name="T38" fmla="*/ 154 w 163"/>
                  <a:gd name="T39" fmla="*/ 3 h 34"/>
                  <a:gd name="T40" fmla="*/ 150 w 163"/>
                  <a:gd name="T41" fmla="*/ 3 h 34"/>
                  <a:gd name="T42" fmla="*/ 142 w 163"/>
                  <a:gd name="T43" fmla="*/ 5 h 34"/>
                  <a:gd name="T44" fmla="*/ 134 w 163"/>
                  <a:gd name="T45" fmla="*/ 6 h 34"/>
                  <a:gd name="T46" fmla="*/ 125 w 163"/>
                  <a:gd name="T47" fmla="*/ 6 h 34"/>
                  <a:gd name="T48" fmla="*/ 116 w 163"/>
                  <a:gd name="T49" fmla="*/ 8 h 34"/>
                  <a:gd name="T50" fmla="*/ 106 w 163"/>
                  <a:gd name="T51" fmla="*/ 10 h 34"/>
                  <a:gd name="T52" fmla="*/ 92 w 163"/>
                  <a:gd name="T53" fmla="*/ 12 h 34"/>
                  <a:gd name="T54" fmla="*/ 82 w 163"/>
                  <a:gd name="T55" fmla="*/ 15 h 34"/>
                  <a:gd name="T56" fmla="*/ 69 w 163"/>
                  <a:gd name="T57" fmla="*/ 18 h 34"/>
                  <a:gd name="T58" fmla="*/ 57 w 163"/>
                  <a:gd name="T59" fmla="*/ 20 h 34"/>
                  <a:gd name="T60" fmla="*/ 44 w 163"/>
                  <a:gd name="T61" fmla="*/ 23 h 34"/>
                  <a:gd name="T62" fmla="*/ 32 w 163"/>
                  <a:gd name="T63" fmla="*/ 27 h 34"/>
                  <a:gd name="T64" fmla="*/ 19 w 163"/>
                  <a:gd name="T65" fmla="*/ 32 h 34"/>
                  <a:gd name="T66" fmla="*/ 12 w 163"/>
                  <a:gd name="T67" fmla="*/ 33 h 34"/>
                  <a:gd name="T68" fmla="*/ 6 w 163"/>
                  <a:gd name="T69" fmla="*/ 32 h 34"/>
                  <a:gd name="T70" fmla="*/ 2 w 163"/>
                  <a:gd name="T71" fmla="*/ 29 h 34"/>
                  <a:gd name="T72" fmla="*/ 0 w 163"/>
                  <a:gd name="T73" fmla="*/ 25 h 34"/>
                  <a:gd name="T74" fmla="*/ 0 w 163"/>
                  <a:gd name="T75" fmla="*/ 19 h 34"/>
                  <a:gd name="T76" fmla="*/ 1 w 163"/>
                  <a:gd name="T77" fmla="*/ 14 h 34"/>
                  <a:gd name="T78" fmla="*/ 7 w 163"/>
                  <a:gd name="T79" fmla="*/ 7 h 34"/>
                  <a:gd name="T80" fmla="*/ 11 w 163"/>
                  <a:gd name="T81" fmla="*/ 3 h 3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63"/>
                  <a:gd name="T124" fmla="*/ 0 h 34"/>
                  <a:gd name="T125" fmla="*/ 163 w 163"/>
                  <a:gd name="T126" fmla="*/ 34 h 3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63" h="34">
                    <a:moveTo>
                      <a:pt x="11" y="3"/>
                    </a:moveTo>
                    <a:lnTo>
                      <a:pt x="25" y="3"/>
                    </a:lnTo>
                    <a:lnTo>
                      <a:pt x="40" y="1"/>
                    </a:lnTo>
                    <a:lnTo>
                      <a:pt x="54" y="1"/>
                    </a:lnTo>
                    <a:lnTo>
                      <a:pt x="67" y="1"/>
                    </a:lnTo>
                    <a:lnTo>
                      <a:pt x="80" y="0"/>
                    </a:lnTo>
                    <a:lnTo>
                      <a:pt x="92" y="0"/>
                    </a:lnTo>
                    <a:lnTo>
                      <a:pt x="105" y="1"/>
                    </a:lnTo>
                    <a:lnTo>
                      <a:pt x="115" y="1"/>
                    </a:lnTo>
                    <a:lnTo>
                      <a:pt x="124" y="0"/>
                    </a:lnTo>
                    <a:lnTo>
                      <a:pt x="133" y="1"/>
                    </a:lnTo>
                    <a:lnTo>
                      <a:pt x="141" y="2"/>
                    </a:lnTo>
                    <a:lnTo>
                      <a:pt x="150" y="1"/>
                    </a:lnTo>
                    <a:lnTo>
                      <a:pt x="154" y="1"/>
                    </a:lnTo>
                    <a:lnTo>
                      <a:pt x="159" y="2"/>
                    </a:lnTo>
                    <a:lnTo>
                      <a:pt x="161" y="3"/>
                    </a:lnTo>
                    <a:lnTo>
                      <a:pt x="162" y="2"/>
                    </a:lnTo>
                    <a:lnTo>
                      <a:pt x="161" y="3"/>
                    </a:lnTo>
                    <a:lnTo>
                      <a:pt x="159" y="3"/>
                    </a:lnTo>
                    <a:lnTo>
                      <a:pt x="154" y="3"/>
                    </a:lnTo>
                    <a:lnTo>
                      <a:pt x="150" y="3"/>
                    </a:lnTo>
                    <a:lnTo>
                      <a:pt x="142" y="5"/>
                    </a:lnTo>
                    <a:lnTo>
                      <a:pt x="134" y="6"/>
                    </a:lnTo>
                    <a:lnTo>
                      <a:pt x="125" y="6"/>
                    </a:lnTo>
                    <a:lnTo>
                      <a:pt x="116" y="8"/>
                    </a:lnTo>
                    <a:lnTo>
                      <a:pt x="106" y="10"/>
                    </a:lnTo>
                    <a:lnTo>
                      <a:pt x="92" y="12"/>
                    </a:lnTo>
                    <a:lnTo>
                      <a:pt x="82" y="15"/>
                    </a:lnTo>
                    <a:lnTo>
                      <a:pt x="69" y="18"/>
                    </a:lnTo>
                    <a:lnTo>
                      <a:pt x="57" y="20"/>
                    </a:lnTo>
                    <a:lnTo>
                      <a:pt x="44" y="23"/>
                    </a:lnTo>
                    <a:lnTo>
                      <a:pt x="32" y="27"/>
                    </a:lnTo>
                    <a:lnTo>
                      <a:pt x="19" y="32"/>
                    </a:lnTo>
                    <a:lnTo>
                      <a:pt x="12" y="33"/>
                    </a:lnTo>
                    <a:lnTo>
                      <a:pt x="6" y="32"/>
                    </a:lnTo>
                    <a:lnTo>
                      <a:pt x="2" y="29"/>
                    </a:lnTo>
                    <a:lnTo>
                      <a:pt x="0" y="25"/>
                    </a:lnTo>
                    <a:lnTo>
                      <a:pt x="0" y="19"/>
                    </a:lnTo>
                    <a:lnTo>
                      <a:pt x="1" y="14"/>
                    </a:lnTo>
                    <a:lnTo>
                      <a:pt x="7" y="7"/>
                    </a:lnTo>
                    <a:lnTo>
                      <a:pt x="11" y="3"/>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4829" name="Freeform 11"/>
              <p:cNvSpPr>
                <a:spLocks/>
              </p:cNvSpPr>
              <p:nvPr/>
            </p:nvSpPr>
            <p:spPr bwMode="auto">
              <a:xfrm>
                <a:off x="891" y="2496"/>
                <a:ext cx="299" cy="125"/>
              </a:xfrm>
              <a:custGeom>
                <a:avLst/>
                <a:gdLst>
                  <a:gd name="T0" fmla="*/ 294 w 299"/>
                  <a:gd name="T1" fmla="*/ 0 h 125"/>
                  <a:gd name="T2" fmla="*/ 288 w 299"/>
                  <a:gd name="T3" fmla="*/ 3 h 125"/>
                  <a:gd name="T4" fmla="*/ 283 w 299"/>
                  <a:gd name="T5" fmla="*/ 8 h 125"/>
                  <a:gd name="T6" fmla="*/ 281 w 299"/>
                  <a:gd name="T7" fmla="*/ 11 h 125"/>
                  <a:gd name="T8" fmla="*/ 279 w 299"/>
                  <a:gd name="T9" fmla="*/ 15 h 125"/>
                  <a:gd name="T10" fmla="*/ 281 w 299"/>
                  <a:gd name="T11" fmla="*/ 20 h 125"/>
                  <a:gd name="T12" fmla="*/ 285 w 299"/>
                  <a:gd name="T13" fmla="*/ 23 h 125"/>
                  <a:gd name="T14" fmla="*/ 290 w 299"/>
                  <a:gd name="T15" fmla="*/ 25 h 125"/>
                  <a:gd name="T16" fmla="*/ 298 w 299"/>
                  <a:gd name="T17" fmla="*/ 31 h 125"/>
                  <a:gd name="T18" fmla="*/ 283 w 299"/>
                  <a:gd name="T19" fmla="*/ 35 h 125"/>
                  <a:gd name="T20" fmla="*/ 267 w 299"/>
                  <a:gd name="T21" fmla="*/ 39 h 125"/>
                  <a:gd name="T22" fmla="*/ 251 w 299"/>
                  <a:gd name="T23" fmla="*/ 45 h 125"/>
                  <a:gd name="T24" fmla="*/ 236 w 299"/>
                  <a:gd name="T25" fmla="*/ 49 h 125"/>
                  <a:gd name="T26" fmla="*/ 219 w 299"/>
                  <a:gd name="T27" fmla="*/ 55 h 125"/>
                  <a:gd name="T28" fmla="*/ 199 w 299"/>
                  <a:gd name="T29" fmla="*/ 61 h 125"/>
                  <a:gd name="T30" fmla="*/ 183 w 299"/>
                  <a:gd name="T31" fmla="*/ 67 h 125"/>
                  <a:gd name="T32" fmla="*/ 163 w 299"/>
                  <a:gd name="T33" fmla="*/ 72 h 125"/>
                  <a:gd name="T34" fmla="*/ 146 w 299"/>
                  <a:gd name="T35" fmla="*/ 77 h 125"/>
                  <a:gd name="T36" fmla="*/ 130 w 299"/>
                  <a:gd name="T37" fmla="*/ 84 h 125"/>
                  <a:gd name="T38" fmla="*/ 109 w 299"/>
                  <a:gd name="T39" fmla="*/ 90 h 125"/>
                  <a:gd name="T40" fmla="*/ 92 w 299"/>
                  <a:gd name="T41" fmla="*/ 94 h 125"/>
                  <a:gd name="T42" fmla="*/ 76 w 299"/>
                  <a:gd name="T43" fmla="*/ 101 h 125"/>
                  <a:gd name="T44" fmla="*/ 58 w 299"/>
                  <a:gd name="T45" fmla="*/ 109 h 125"/>
                  <a:gd name="T46" fmla="*/ 43 w 299"/>
                  <a:gd name="T47" fmla="*/ 116 h 125"/>
                  <a:gd name="T48" fmla="*/ 27 w 299"/>
                  <a:gd name="T49" fmla="*/ 123 h 125"/>
                  <a:gd name="T50" fmla="*/ 26 w 299"/>
                  <a:gd name="T51" fmla="*/ 123 h 125"/>
                  <a:gd name="T52" fmla="*/ 21 w 299"/>
                  <a:gd name="T53" fmla="*/ 123 h 125"/>
                  <a:gd name="T54" fmla="*/ 16 w 299"/>
                  <a:gd name="T55" fmla="*/ 124 h 125"/>
                  <a:gd name="T56" fmla="*/ 11 w 299"/>
                  <a:gd name="T57" fmla="*/ 121 h 125"/>
                  <a:gd name="T58" fmla="*/ 6 w 299"/>
                  <a:gd name="T59" fmla="*/ 115 h 125"/>
                  <a:gd name="T60" fmla="*/ 2 w 299"/>
                  <a:gd name="T61" fmla="*/ 108 h 125"/>
                  <a:gd name="T62" fmla="*/ 0 w 299"/>
                  <a:gd name="T63" fmla="*/ 95 h 125"/>
                  <a:gd name="T64" fmla="*/ 4 w 299"/>
                  <a:gd name="T65" fmla="*/ 78 h 125"/>
                  <a:gd name="T66" fmla="*/ 19 w 299"/>
                  <a:gd name="T67" fmla="*/ 70 h 125"/>
                  <a:gd name="T68" fmla="*/ 33 w 299"/>
                  <a:gd name="T69" fmla="*/ 62 h 125"/>
                  <a:gd name="T70" fmla="*/ 49 w 299"/>
                  <a:gd name="T71" fmla="*/ 56 h 125"/>
                  <a:gd name="T72" fmla="*/ 67 w 299"/>
                  <a:gd name="T73" fmla="*/ 51 h 125"/>
                  <a:gd name="T74" fmla="*/ 84 w 299"/>
                  <a:gd name="T75" fmla="*/ 44 h 125"/>
                  <a:gd name="T76" fmla="*/ 102 w 299"/>
                  <a:gd name="T77" fmla="*/ 38 h 125"/>
                  <a:gd name="T78" fmla="*/ 121 w 299"/>
                  <a:gd name="T79" fmla="*/ 33 h 125"/>
                  <a:gd name="T80" fmla="*/ 140 w 299"/>
                  <a:gd name="T81" fmla="*/ 29 h 125"/>
                  <a:gd name="T82" fmla="*/ 163 w 299"/>
                  <a:gd name="T83" fmla="*/ 23 h 125"/>
                  <a:gd name="T84" fmla="*/ 180 w 299"/>
                  <a:gd name="T85" fmla="*/ 18 h 125"/>
                  <a:gd name="T86" fmla="*/ 200 w 299"/>
                  <a:gd name="T87" fmla="*/ 16 h 125"/>
                  <a:gd name="T88" fmla="*/ 220 w 299"/>
                  <a:gd name="T89" fmla="*/ 12 h 125"/>
                  <a:gd name="T90" fmla="*/ 239 w 299"/>
                  <a:gd name="T91" fmla="*/ 8 h 125"/>
                  <a:gd name="T92" fmla="*/ 258 w 299"/>
                  <a:gd name="T93" fmla="*/ 4 h 125"/>
                  <a:gd name="T94" fmla="*/ 278 w 299"/>
                  <a:gd name="T95" fmla="*/ 4 h 125"/>
                  <a:gd name="T96" fmla="*/ 294 w 299"/>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99"/>
                  <a:gd name="T148" fmla="*/ 0 h 125"/>
                  <a:gd name="T149" fmla="*/ 299 w 299"/>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99" h="125">
                    <a:moveTo>
                      <a:pt x="294" y="0"/>
                    </a:moveTo>
                    <a:lnTo>
                      <a:pt x="288" y="3"/>
                    </a:lnTo>
                    <a:lnTo>
                      <a:pt x="283" y="8"/>
                    </a:lnTo>
                    <a:lnTo>
                      <a:pt x="281" y="11"/>
                    </a:lnTo>
                    <a:lnTo>
                      <a:pt x="279" y="15"/>
                    </a:lnTo>
                    <a:lnTo>
                      <a:pt x="281" y="20"/>
                    </a:lnTo>
                    <a:lnTo>
                      <a:pt x="285" y="23"/>
                    </a:lnTo>
                    <a:lnTo>
                      <a:pt x="290" y="25"/>
                    </a:lnTo>
                    <a:lnTo>
                      <a:pt x="298" y="31"/>
                    </a:lnTo>
                    <a:lnTo>
                      <a:pt x="283" y="35"/>
                    </a:lnTo>
                    <a:lnTo>
                      <a:pt x="267" y="39"/>
                    </a:lnTo>
                    <a:lnTo>
                      <a:pt x="251" y="45"/>
                    </a:lnTo>
                    <a:lnTo>
                      <a:pt x="236" y="49"/>
                    </a:lnTo>
                    <a:lnTo>
                      <a:pt x="219" y="55"/>
                    </a:lnTo>
                    <a:lnTo>
                      <a:pt x="199" y="61"/>
                    </a:lnTo>
                    <a:lnTo>
                      <a:pt x="183" y="67"/>
                    </a:lnTo>
                    <a:lnTo>
                      <a:pt x="163" y="72"/>
                    </a:lnTo>
                    <a:lnTo>
                      <a:pt x="146" y="77"/>
                    </a:lnTo>
                    <a:lnTo>
                      <a:pt x="130" y="84"/>
                    </a:lnTo>
                    <a:lnTo>
                      <a:pt x="109" y="90"/>
                    </a:lnTo>
                    <a:lnTo>
                      <a:pt x="92" y="94"/>
                    </a:lnTo>
                    <a:lnTo>
                      <a:pt x="76" y="101"/>
                    </a:lnTo>
                    <a:lnTo>
                      <a:pt x="58" y="109"/>
                    </a:lnTo>
                    <a:lnTo>
                      <a:pt x="43" y="116"/>
                    </a:lnTo>
                    <a:lnTo>
                      <a:pt x="27" y="123"/>
                    </a:lnTo>
                    <a:lnTo>
                      <a:pt x="26" y="123"/>
                    </a:lnTo>
                    <a:lnTo>
                      <a:pt x="21" y="123"/>
                    </a:lnTo>
                    <a:lnTo>
                      <a:pt x="16" y="124"/>
                    </a:lnTo>
                    <a:lnTo>
                      <a:pt x="11" y="121"/>
                    </a:lnTo>
                    <a:lnTo>
                      <a:pt x="6" y="115"/>
                    </a:lnTo>
                    <a:lnTo>
                      <a:pt x="2" y="108"/>
                    </a:lnTo>
                    <a:lnTo>
                      <a:pt x="0" y="95"/>
                    </a:lnTo>
                    <a:lnTo>
                      <a:pt x="4" y="78"/>
                    </a:lnTo>
                    <a:lnTo>
                      <a:pt x="19" y="70"/>
                    </a:lnTo>
                    <a:lnTo>
                      <a:pt x="33" y="62"/>
                    </a:lnTo>
                    <a:lnTo>
                      <a:pt x="49" y="56"/>
                    </a:lnTo>
                    <a:lnTo>
                      <a:pt x="67" y="51"/>
                    </a:lnTo>
                    <a:lnTo>
                      <a:pt x="84" y="44"/>
                    </a:lnTo>
                    <a:lnTo>
                      <a:pt x="102" y="38"/>
                    </a:lnTo>
                    <a:lnTo>
                      <a:pt x="121" y="33"/>
                    </a:lnTo>
                    <a:lnTo>
                      <a:pt x="140" y="29"/>
                    </a:lnTo>
                    <a:lnTo>
                      <a:pt x="163" y="23"/>
                    </a:lnTo>
                    <a:lnTo>
                      <a:pt x="180" y="18"/>
                    </a:lnTo>
                    <a:lnTo>
                      <a:pt x="200" y="16"/>
                    </a:lnTo>
                    <a:lnTo>
                      <a:pt x="220" y="12"/>
                    </a:lnTo>
                    <a:lnTo>
                      <a:pt x="239" y="8"/>
                    </a:lnTo>
                    <a:lnTo>
                      <a:pt x="258" y="4"/>
                    </a:lnTo>
                    <a:lnTo>
                      <a:pt x="278" y="4"/>
                    </a:lnTo>
                    <a:lnTo>
                      <a:pt x="294" y="0"/>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4830" name="Freeform 12"/>
              <p:cNvSpPr>
                <a:spLocks/>
              </p:cNvSpPr>
              <p:nvPr/>
            </p:nvSpPr>
            <p:spPr bwMode="auto">
              <a:xfrm>
                <a:off x="838" y="2580"/>
                <a:ext cx="83" cy="66"/>
              </a:xfrm>
              <a:custGeom>
                <a:avLst/>
                <a:gdLst>
                  <a:gd name="T0" fmla="*/ 55 w 83"/>
                  <a:gd name="T1" fmla="*/ 0 h 66"/>
                  <a:gd name="T2" fmla="*/ 55 w 83"/>
                  <a:gd name="T3" fmla="*/ 0 h 66"/>
                  <a:gd name="T4" fmla="*/ 54 w 83"/>
                  <a:gd name="T5" fmla="*/ 20 h 66"/>
                  <a:gd name="T6" fmla="*/ 56 w 83"/>
                  <a:gd name="T7" fmla="*/ 31 h 66"/>
                  <a:gd name="T8" fmla="*/ 60 w 83"/>
                  <a:gd name="T9" fmla="*/ 41 h 66"/>
                  <a:gd name="T10" fmla="*/ 68 w 83"/>
                  <a:gd name="T11" fmla="*/ 46 h 66"/>
                  <a:gd name="T12" fmla="*/ 73 w 83"/>
                  <a:gd name="T13" fmla="*/ 48 h 66"/>
                  <a:gd name="T14" fmla="*/ 78 w 83"/>
                  <a:gd name="T15" fmla="*/ 47 h 66"/>
                  <a:gd name="T16" fmla="*/ 82 w 83"/>
                  <a:gd name="T17" fmla="*/ 48 h 66"/>
                  <a:gd name="T18" fmla="*/ 80 w 83"/>
                  <a:gd name="T19" fmla="*/ 48 h 66"/>
                  <a:gd name="T20" fmla="*/ 63 w 83"/>
                  <a:gd name="T21" fmla="*/ 57 h 66"/>
                  <a:gd name="T22" fmla="*/ 48 w 83"/>
                  <a:gd name="T23" fmla="*/ 62 h 66"/>
                  <a:gd name="T24" fmla="*/ 34 w 83"/>
                  <a:gd name="T25" fmla="*/ 65 h 66"/>
                  <a:gd name="T26" fmla="*/ 21 w 83"/>
                  <a:gd name="T27" fmla="*/ 65 h 66"/>
                  <a:gd name="T28" fmla="*/ 11 w 83"/>
                  <a:gd name="T29" fmla="*/ 63 h 66"/>
                  <a:gd name="T30" fmla="*/ 4 w 83"/>
                  <a:gd name="T31" fmla="*/ 60 h 66"/>
                  <a:gd name="T32" fmla="*/ 0 w 83"/>
                  <a:gd name="T33" fmla="*/ 53 h 66"/>
                  <a:gd name="T34" fmla="*/ 0 w 83"/>
                  <a:gd name="T35" fmla="*/ 51 h 66"/>
                  <a:gd name="T36" fmla="*/ 5 w 83"/>
                  <a:gd name="T37" fmla="*/ 44 h 66"/>
                  <a:gd name="T38" fmla="*/ 10 w 83"/>
                  <a:gd name="T39" fmla="*/ 37 h 66"/>
                  <a:gd name="T40" fmla="*/ 15 w 83"/>
                  <a:gd name="T41" fmla="*/ 29 h 66"/>
                  <a:gd name="T42" fmla="*/ 24 w 83"/>
                  <a:gd name="T43" fmla="*/ 23 h 66"/>
                  <a:gd name="T44" fmla="*/ 32 w 83"/>
                  <a:gd name="T45" fmla="*/ 18 h 66"/>
                  <a:gd name="T46" fmla="*/ 39 w 83"/>
                  <a:gd name="T47" fmla="*/ 12 h 66"/>
                  <a:gd name="T48" fmla="*/ 47 w 83"/>
                  <a:gd name="T49" fmla="*/ 5 h 66"/>
                  <a:gd name="T50" fmla="*/ 55 w 83"/>
                  <a:gd name="T51" fmla="*/ 0 h 6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83"/>
                  <a:gd name="T79" fmla="*/ 0 h 66"/>
                  <a:gd name="T80" fmla="*/ 83 w 83"/>
                  <a:gd name="T81" fmla="*/ 66 h 6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83" h="66">
                    <a:moveTo>
                      <a:pt x="55" y="0"/>
                    </a:moveTo>
                    <a:lnTo>
                      <a:pt x="55" y="0"/>
                    </a:lnTo>
                    <a:lnTo>
                      <a:pt x="54" y="20"/>
                    </a:lnTo>
                    <a:lnTo>
                      <a:pt x="56" y="31"/>
                    </a:lnTo>
                    <a:lnTo>
                      <a:pt x="60" y="41"/>
                    </a:lnTo>
                    <a:lnTo>
                      <a:pt x="68" y="46"/>
                    </a:lnTo>
                    <a:lnTo>
                      <a:pt x="73" y="48"/>
                    </a:lnTo>
                    <a:lnTo>
                      <a:pt x="78" y="47"/>
                    </a:lnTo>
                    <a:lnTo>
                      <a:pt x="82" y="48"/>
                    </a:lnTo>
                    <a:lnTo>
                      <a:pt x="80" y="48"/>
                    </a:lnTo>
                    <a:lnTo>
                      <a:pt x="63" y="57"/>
                    </a:lnTo>
                    <a:lnTo>
                      <a:pt x="48" y="62"/>
                    </a:lnTo>
                    <a:lnTo>
                      <a:pt x="34" y="65"/>
                    </a:lnTo>
                    <a:lnTo>
                      <a:pt x="21" y="65"/>
                    </a:lnTo>
                    <a:lnTo>
                      <a:pt x="11" y="63"/>
                    </a:lnTo>
                    <a:lnTo>
                      <a:pt x="4" y="60"/>
                    </a:lnTo>
                    <a:lnTo>
                      <a:pt x="0" y="53"/>
                    </a:lnTo>
                    <a:lnTo>
                      <a:pt x="0" y="51"/>
                    </a:lnTo>
                    <a:lnTo>
                      <a:pt x="5" y="44"/>
                    </a:lnTo>
                    <a:lnTo>
                      <a:pt x="10" y="37"/>
                    </a:lnTo>
                    <a:lnTo>
                      <a:pt x="15" y="29"/>
                    </a:lnTo>
                    <a:lnTo>
                      <a:pt x="24" y="23"/>
                    </a:lnTo>
                    <a:lnTo>
                      <a:pt x="32" y="18"/>
                    </a:lnTo>
                    <a:lnTo>
                      <a:pt x="39" y="12"/>
                    </a:lnTo>
                    <a:lnTo>
                      <a:pt x="47" y="5"/>
                    </a:lnTo>
                    <a:lnTo>
                      <a:pt x="55" y="0"/>
                    </a:lnTo>
                  </a:path>
                </a:pathLst>
              </a:custGeom>
              <a:noFill/>
              <a:ln w="12700" cap="rnd" cmpd="sng">
                <a:solidFill>
                  <a:srgbClr val="FFFFFF"/>
                </a:solidFill>
                <a:prstDash val="solid"/>
                <a:round/>
                <a:headEnd type="none" w="med" len="med"/>
                <a:tailEnd type="none" w="med" len="med"/>
              </a:ln>
            </p:spPr>
            <p:txBody>
              <a:bodyPr/>
              <a:lstStyle/>
              <a:p>
                <a:endParaRPr lang="en-GB"/>
              </a:p>
            </p:txBody>
          </p:sp>
        </p:grpSp>
      </p:grpSp>
      <p:sp>
        <p:nvSpPr>
          <p:cNvPr id="34824" name="Rectangle 13"/>
          <p:cNvSpPr>
            <a:spLocks noChangeArrowheads="1"/>
          </p:cNvSpPr>
          <p:nvPr/>
        </p:nvSpPr>
        <p:spPr bwMode="auto">
          <a:xfrm>
            <a:off x="0" y="1124744"/>
            <a:ext cx="9144000" cy="520655"/>
          </a:xfrm>
          <a:prstGeom prst="rect">
            <a:avLst/>
          </a:prstGeom>
          <a:noFill/>
          <a:ln w="12700">
            <a:noFill/>
            <a:miter lim="800000"/>
            <a:headEnd/>
            <a:tailEnd/>
          </a:ln>
        </p:spPr>
        <p:txBody>
          <a:bodyPr wrap="square" lIns="90488" tIns="44450" rIns="90488" bIns="44450">
            <a:spAutoFit/>
          </a:bodyPr>
          <a:lstStyle/>
          <a:p>
            <a:pPr algn="ctr" eaLnBrk="0" hangingPunct="0"/>
            <a:r>
              <a:rPr lang="en-GB" sz="2800" b="1" dirty="0" smtClean="0">
                <a:solidFill>
                  <a:srgbClr val="FFFF00"/>
                </a:solidFill>
              </a:rPr>
              <a:t>2. Fixed slat</a:t>
            </a:r>
            <a:endParaRPr lang="en-GB" sz="2800" b="1" dirty="0">
              <a:solidFill>
                <a:srgbClr val="FFFF00"/>
              </a:solidFill>
            </a:endParaRPr>
          </a:p>
        </p:txBody>
      </p:sp>
      <p:sp>
        <p:nvSpPr>
          <p:cNvPr id="293905" name="Rectangle 17"/>
          <p:cNvSpPr>
            <a:spLocks noChangeArrowheads="1"/>
          </p:cNvSpPr>
          <p:nvPr/>
        </p:nvSpPr>
        <p:spPr bwMode="auto">
          <a:xfrm>
            <a:off x="0" y="4941168"/>
            <a:ext cx="9144000" cy="520655"/>
          </a:xfrm>
          <a:prstGeom prst="rect">
            <a:avLst/>
          </a:prstGeom>
          <a:noFill/>
          <a:ln w="12700">
            <a:noFill/>
            <a:miter lim="800000"/>
            <a:headEnd/>
            <a:tailEnd/>
          </a:ln>
        </p:spPr>
        <p:txBody>
          <a:bodyPr wrap="square" lIns="90488" tIns="44450" rIns="90488" bIns="44450">
            <a:spAutoFit/>
          </a:bodyPr>
          <a:lstStyle/>
          <a:p>
            <a:pPr algn="ctr" eaLnBrk="0" hangingPunct="0">
              <a:spcBef>
                <a:spcPct val="50000"/>
              </a:spcBef>
            </a:pPr>
            <a:r>
              <a:rPr lang="en-GB" sz="2800" b="1" dirty="0">
                <a:solidFill>
                  <a:srgbClr val="FFFF00"/>
                </a:solidFill>
              </a:rPr>
              <a:t>50% </a:t>
            </a:r>
            <a:r>
              <a:rPr lang="en-GB" sz="2800" b="1" dirty="0" smtClean="0">
                <a:solidFill>
                  <a:srgbClr val="FFFF00"/>
                </a:solidFill>
              </a:rPr>
              <a:t>increase </a:t>
            </a:r>
            <a:r>
              <a:rPr lang="en-GB" sz="2800" b="1" dirty="0">
                <a:solidFill>
                  <a:srgbClr val="FFFF00"/>
                </a:solidFill>
              </a:rPr>
              <a:t>C</a:t>
            </a:r>
            <a:r>
              <a:rPr lang="en-GB" sz="2800" b="1" baseline="-25000" dirty="0">
                <a:solidFill>
                  <a:srgbClr val="FFFF00"/>
                </a:solidFill>
              </a:rPr>
              <a:t>LMAX </a:t>
            </a:r>
            <a:r>
              <a:rPr lang="en-GB" sz="2800" b="1" dirty="0">
                <a:solidFill>
                  <a:srgbClr val="FFFF00"/>
                </a:solidFill>
              </a:rPr>
              <a:t>   Critical </a:t>
            </a:r>
            <a:r>
              <a:rPr lang="en-GB" sz="2800" b="1" dirty="0" smtClean="0">
                <a:solidFill>
                  <a:srgbClr val="FFFF00"/>
                </a:solidFill>
              </a:rPr>
              <a:t>angle </a:t>
            </a:r>
            <a:r>
              <a:rPr lang="en-GB" sz="2800" b="1" dirty="0">
                <a:solidFill>
                  <a:srgbClr val="FFFF00"/>
                </a:solidFill>
              </a:rPr>
              <a:t>20</a:t>
            </a:r>
            <a:r>
              <a:rPr lang="en-GB" sz="2800" b="1" baseline="30000" dirty="0">
                <a:solidFill>
                  <a:srgbClr val="FFFF00"/>
                </a:solidFill>
              </a:rPr>
              <a:t>o</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3905"/>
                                        </p:tgtEl>
                                        <p:attrNameLst>
                                          <p:attrName>style.visibility</p:attrName>
                                        </p:attrNameLst>
                                      </p:cBhvr>
                                      <p:to>
                                        <p:strVal val="visible"/>
                                      </p:to>
                                    </p:set>
                                    <p:animEffect transition="in" filter="fade">
                                      <p:cBhvr>
                                        <p:cTn id="7" dur="1000"/>
                                        <p:tgtEl>
                                          <p:spTgt spid="2939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390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p:cNvGrpSpPr>
          <p:nvPr/>
        </p:nvGrpSpPr>
        <p:grpSpPr bwMode="auto">
          <a:xfrm>
            <a:off x="1187624" y="1700808"/>
            <a:ext cx="6870700" cy="3024187"/>
            <a:chOff x="993" y="1525"/>
            <a:chExt cx="4328" cy="1905"/>
          </a:xfrm>
        </p:grpSpPr>
        <p:grpSp>
          <p:nvGrpSpPr>
            <p:cNvPr id="3" name="Group 5"/>
            <p:cNvGrpSpPr>
              <a:grpSpLocks/>
            </p:cNvGrpSpPr>
            <p:nvPr/>
          </p:nvGrpSpPr>
          <p:grpSpPr bwMode="auto">
            <a:xfrm>
              <a:off x="993" y="1525"/>
              <a:ext cx="4328" cy="1769"/>
              <a:chOff x="993" y="1525"/>
              <a:chExt cx="4328" cy="1769"/>
            </a:xfrm>
          </p:grpSpPr>
          <p:grpSp>
            <p:nvGrpSpPr>
              <p:cNvPr id="4" name="Group 6"/>
              <p:cNvGrpSpPr>
                <a:grpSpLocks/>
              </p:cNvGrpSpPr>
              <p:nvPr/>
            </p:nvGrpSpPr>
            <p:grpSpPr bwMode="auto">
              <a:xfrm>
                <a:off x="993" y="2399"/>
                <a:ext cx="4328" cy="525"/>
                <a:chOff x="993" y="2399"/>
                <a:chExt cx="4328" cy="525"/>
              </a:xfrm>
            </p:grpSpPr>
            <p:sp>
              <p:nvSpPr>
                <p:cNvPr id="138247" name="Freeform 7"/>
                <p:cNvSpPr>
                  <a:spLocks/>
                </p:cNvSpPr>
                <p:nvPr/>
              </p:nvSpPr>
              <p:spPr bwMode="auto">
                <a:xfrm>
                  <a:off x="3910" y="2565"/>
                  <a:ext cx="1411" cy="351"/>
                </a:xfrm>
                <a:custGeom>
                  <a:avLst/>
                  <a:gdLst/>
                  <a:ahLst/>
                  <a:cxnLst>
                    <a:cxn ang="0">
                      <a:pos x="238" y="13"/>
                    </a:cxn>
                    <a:cxn ang="0">
                      <a:pos x="357" y="38"/>
                    </a:cxn>
                    <a:cxn ang="0">
                      <a:pos x="474" y="65"/>
                    </a:cxn>
                    <a:cxn ang="0">
                      <a:pos x="587" y="92"/>
                    </a:cxn>
                    <a:cxn ang="0">
                      <a:pos x="696" y="122"/>
                    </a:cxn>
                    <a:cxn ang="0">
                      <a:pos x="801" y="150"/>
                    </a:cxn>
                    <a:cxn ang="0">
                      <a:pos x="900" y="177"/>
                    </a:cxn>
                    <a:cxn ang="0">
                      <a:pos x="993" y="203"/>
                    </a:cxn>
                    <a:cxn ang="0">
                      <a:pos x="1078" y="229"/>
                    </a:cxn>
                    <a:cxn ang="0">
                      <a:pos x="1156" y="253"/>
                    </a:cxn>
                    <a:cxn ang="0">
                      <a:pos x="1224" y="274"/>
                    </a:cxn>
                    <a:cxn ang="0">
                      <a:pos x="1284" y="294"/>
                    </a:cxn>
                    <a:cxn ang="0">
                      <a:pos x="1333" y="309"/>
                    </a:cxn>
                    <a:cxn ang="0">
                      <a:pos x="1370" y="322"/>
                    </a:cxn>
                    <a:cxn ang="0">
                      <a:pos x="1396" y="332"/>
                    </a:cxn>
                    <a:cxn ang="0">
                      <a:pos x="1409" y="335"/>
                    </a:cxn>
                    <a:cxn ang="0">
                      <a:pos x="1408" y="336"/>
                    </a:cxn>
                    <a:cxn ang="0">
                      <a:pos x="1392" y="336"/>
                    </a:cxn>
                    <a:cxn ang="0">
                      <a:pos x="1361" y="337"/>
                    </a:cxn>
                    <a:cxn ang="0">
                      <a:pos x="1317" y="337"/>
                    </a:cxn>
                    <a:cxn ang="0">
                      <a:pos x="1259" y="338"/>
                    </a:cxn>
                    <a:cxn ang="0">
                      <a:pos x="1191" y="339"/>
                    </a:cxn>
                    <a:cxn ang="0">
                      <a:pos x="1112" y="340"/>
                    </a:cxn>
                    <a:cxn ang="0">
                      <a:pos x="1026" y="341"/>
                    </a:cxn>
                    <a:cxn ang="0">
                      <a:pos x="930" y="342"/>
                    </a:cxn>
                    <a:cxn ang="0">
                      <a:pos x="829" y="343"/>
                    </a:cxn>
                    <a:cxn ang="0">
                      <a:pos x="723" y="344"/>
                    </a:cxn>
                    <a:cxn ang="0">
                      <a:pos x="613" y="345"/>
                    </a:cxn>
                    <a:cxn ang="0">
                      <a:pos x="498" y="347"/>
                    </a:cxn>
                    <a:cxn ang="0">
                      <a:pos x="384" y="347"/>
                    </a:cxn>
                    <a:cxn ang="0">
                      <a:pos x="269" y="348"/>
                    </a:cxn>
                    <a:cxn ang="0">
                      <a:pos x="155" y="349"/>
                    </a:cxn>
                    <a:cxn ang="0">
                      <a:pos x="69" y="336"/>
                    </a:cxn>
                    <a:cxn ang="0">
                      <a:pos x="25" y="299"/>
                    </a:cxn>
                    <a:cxn ang="0">
                      <a:pos x="3" y="250"/>
                    </a:cxn>
                    <a:cxn ang="0">
                      <a:pos x="0" y="194"/>
                    </a:cxn>
                    <a:cxn ang="0">
                      <a:pos x="16" y="137"/>
                    </a:cxn>
                    <a:cxn ang="0">
                      <a:pos x="46" y="85"/>
                    </a:cxn>
                    <a:cxn ang="0">
                      <a:pos x="90" y="40"/>
                    </a:cxn>
                    <a:cxn ang="0">
                      <a:pos x="146" y="9"/>
                    </a:cxn>
                  </a:cxnLst>
                  <a:rect l="0" t="0" r="r" b="b"/>
                  <a:pathLst>
                    <a:path w="1411" h="351">
                      <a:moveTo>
                        <a:pt x="178" y="0"/>
                      </a:moveTo>
                      <a:lnTo>
                        <a:pt x="238" y="13"/>
                      </a:lnTo>
                      <a:lnTo>
                        <a:pt x="298" y="25"/>
                      </a:lnTo>
                      <a:lnTo>
                        <a:pt x="357" y="38"/>
                      </a:lnTo>
                      <a:lnTo>
                        <a:pt x="415" y="52"/>
                      </a:lnTo>
                      <a:lnTo>
                        <a:pt x="474" y="65"/>
                      </a:lnTo>
                      <a:lnTo>
                        <a:pt x="530" y="79"/>
                      </a:lnTo>
                      <a:lnTo>
                        <a:pt x="587" y="92"/>
                      </a:lnTo>
                      <a:lnTo>
                        <a:pt x="641" y="107"/>
                      </a:lnTo>
                      <a:lnTo>
                        <a:pt x="696" y="122"/>
                      </a:lnTo>
                      <a:lnTo>
                        <a:pt x="749" y="135"/>
                      </a:lnTo>
                      <a:lnTo>
                        <a:pt x="801" y="150"/>
                      </a:lnTo>
                      <a:lnTo>
                        <a:pt x="851" y="163"/>
                      </a:lnTo>
                      <a:lnTo>
                        <a:pt x="900" y="177"/>
                      </a:lnTo>
                      <a:lnTo>
                        <a:pt x="947" y="191"/>
                      </a:lnTo>
                      <a:lnTo>
                        <a:pt x="993" y="203"/>
                      </a:lnTo>
                      <a:lnTo>
                        <a:pt x="1037" y="217"/>
                      </a:lnTo>
                      <a:lnTo>
                        <a:pt x="1078" y="229"/>
                      </a:lnTo>
                      <a:lnTo>
                        <a:pt x="1118" y="241"/>
                      </a:lnTo>
                      <a:lnTo>
                        <a:pt x="1156" y="253"/>
                      </a:lnTo>
                      <a:lnTo>
                        <a:pt x="1192" y="264"/>
                      </a:lnTo>
                      <a:lnTo>
                        <a:pt x="1224" y="274"/>
                      </a:lnTo>
                      <a:lnTo>
                        <a:pt x="1255" y="284"/>
                      </a:lnTo>
                      <a:lnTo>
                        <a:pt x="1284" y="294"/>
                      </a:lnTo>
                      <a:lnTo>
                        <a:pt x="1310" y="301"/>
                      </a:lnTo>
                      <a:lnTo>
                        <a:pt x="1333" y="309"/>
                      </a:lnTo>
                      <a:lnTo>
                        <a:pt x="1352" y="317"/>
                      </a:lnTo>
                      <a:lnTo>
                        <a:pt x="1370" y="322"/>
                      </a:lnTo>
                      <a:lnTo>
                        <a:pt x="1384" y="328"/>
                      </a:lnTo>
                      <a:lnTo>
                        <a:pt x="1396" y="332"/>
                      </a:lnTo>
                      <a:lnTo>
                        <a:pt x="1404" y="334"/>
                      </a:lnTo>
                      <a:lnTo>
                        <a:pt x="1409" y="335"/>
                      </a:lnTo>
                      <a:lnTo>
                        <a:pt x="1410" y="336"/>
                      </a:lnTo>
                      <a:lnTo>
                        <a:pt x="1408" y="336"/>
                      </a:lnTo>
                      <a:lnTo>
                        <a:pt x="1402" y="336"/>
                      </a:lnTo>
                      <a:lnTo>
                        <a:pt x="1392" y="336"/>
                      </a:lnTo>
                      <a:lnTo>
                        <a:pt x="1378" y="337"/>
                      </a:lnTo>
                      <a:lnTo>
                        <a:pt x="1361" y="337"/>
                      </a:lnTo>
                      <a:lnTo>
                        <a:pt x="1340" y="337"/>
                      </a:lnTo>
                      <a:lnTo>
                        <a:pt x="1317" y="337"/>
                      </a:lnTo>
                      <a:lnTo>
                        <a:pt x="1289" y="338"/>
                      </a:lnTo>
                      <a:lnTo>
                        <a:pt x="1259" y="338"/>
                      </a:lnTo>
                      <a:lnTo>
                        <a:pt x="1226" y="338"/>
                      </a:lnTo>
                      <a:lnTo>
                        <a:pt x="1191" y="339"/>
                      </a:lnTo>
                      <a:lnTo>
                        <a:pt x="1153" y="340"/>
                      </a:lnTo>
                      <a:lnTo>
                        <a:pt x="1112" y="340"/>
                      </a:lnTo>
                      <a:lnTo>
                        <a:pt x="1069" y="340"/>
                      </a:lnTo>
                      <a:lnTo>
                        <a:pt x="1026" y="341"/>
                      </a:lnTo>
                      <a:lnTo>
                        <a:pt x="979" y="341"/>
                      </a:lnTo>
                      <a:lnTo>
                        <a:pt x="930" y="342"/>
                      </a:lnTo>
                      <a:lnTo>
                        <a:pt x="881" y="343"/>
                      </a:lnTo>
                      <a:lnTo>
                        <a:pt x="829" y="343"/>
                      </a:lnTo>
                      <a:lnTo>
                        <a:pt x="776" y="344"/>
                      </a:lnTo>
                      <a:lnTo>
                        <a:pt x="723" y="344"/>
                      </a:lnTo>
                      <a:lnTo>
                        <a:pt x="668" y="345"/>
                      </a:lnTo>
                      <a:lnTo>
                        <a:pt x="613" y="345"/>
                      </a:lnTo>
                      <a:lnTo>
                        <a:pt x="556" y="346"/>
                      </a:lnTo>
                      <a:lnTo>
                        <a:pt x="498" y="347"/>
                      </a:lnTo>
                      <a:lnTo>
                        <a:pt x="442" y="347"/>
                      </a:lnTo>
                      <a:lnTo>
                        <a:pt x="384" y="347"/>
                      </a:lnTo>
                      <a:lnTo>
                        <a:pt x="327" y="348"/>
                      </a:lnTo>
                      <a:lnTo>
                        <a:pt x="269" y="348"/>
                      </a:lnTo>
                      <a:lnTo>
                        <a:pt x="212" y="349"/>
                      </a:lnTo>
                      <a:lnTo>
                        <a:pt x="155" y="349"/>
                      </a:lnTo>
                      <a:lnTo>
                        <a:pt x="98" y="350"/>
                      </a:lnTo>
                      <a:lnTo>
                        <a:pt x="69" y="336"/>
                      </a:lnTo>
                      <a:lnTo>
                        <a:pt x="44" y="320"/>
                      </a:lnTo>
                      <a:lnTo>
                        <a:pt x="25" y="299"/>
                      </a:lnTo>
                      <a:lnTo>
                        <a:pt x="12" y="276"/>
                      </a:lnTo>
                      <a:lnTo>
                        <a:pt x="3" y="250"/>
                      </a:lnTo>
                      <a:lnTo>
                        <a:pt x="0" y="223"/>
                      </a:lnTo>
                      <a:lnTo>
                        <a:pt x="0" y="194"/>
                      </a:lnTo>
                      <a:lnTo>
                        <a:pt x="6" y="166"/>
                      </a:lnTo>
                      <a:lnTo>
                        <a:pt x="16" y="137"/>
                      </a:lnTo>
                      <a:lnTo>
                        <a:pt x="29" y="110"/>
                      </a:lnTo>
                      <a:lnTo>
                        <a:pt x="46" y="85"/>
                      </a:lnTo>
                      <a:lnTo>
                        <a:pt x="67" y="60"/>
                      </a:lnTo>
                      <a:lnTo>
                        <a:pt x="90" y="40"/>
                      </a:lnTo>
                      <a:lnTo>
                        <a:pt x="116" y="22"/>
                      </a:lnTo>
                      <a:lnTo>
                        <a:pt x="146" y="9"/>
                      </a:lnTo>
                      <a:lnTo>
                        <a:pt x="178" y="0"/>
                      </a:lnTo>
                    </a:path>
                  </a:pathLst>
                </a:custGeom>
                <a:solidFill>
                  <a:srgbClr val="FFFFFF"/>
                </a:solidFill>
                <a:ln w="12700" cap="rnd" cmpd="sng">
                  <a:noFill/>
                  <a:prstDash val="solid"/>
                  <a:round/>
                  <a:headEnd type="none" w="med" len="med"/>
                  <a:tailEnd type="none" w="med" len="med"/>
                </a:ln>
                <a:effectLst/>
              </p:spPr>
              <p:txBody>
                <a:bodyPr/>
                <a:lstStyle/>
                <a:p>
                  <a:endParaRPr lang="en-GB"/>
                </a:p>
              </p:txBody>
            </p:sp>
            <p:sp>
              <p:nvSpPr>
                <p:cNvPr id="138248" name="Freeform 8"/>
                <p:cNvSpPr>
                  <a:spLocks/>
                </p:cNvSpPr>
                <p:nvPr/>
              </p:nvSpPr>
              <p:spPr bwMode="auto">
                <a:xfrm>
                  <a:off x="1465" y="2399"/>
                  <a:ext cx="2693" cy="525"/>
                </a:xfrm>
                <a:custGeom>
                  <a:avLst/>
                  <a:gdLst/>
                  <a:ahLst/>
                  <a:cxnLst>
                    <a:cxn ang="0">
                      <a:pos x="2658" y="182"/>
                    </a:cxn>
                    <a:cxn ang="0">
                      <a:pos x="2596" y="201"/>
                    </a:cxn>
                    <a:cxn ang="0">
                      <a:pos x="2543" y="234"/>
                    </a:cxn>
                    <a:cxn ang="0">
                      <a:pos x="2502" y="276"/>
                    </a:cxn>
                    <a:cxn ang="0">
                      <a:pos x="2476" y="325"/>
                    </a:cxn>
                    <a:cxn ang="0">
                      <a:pos x="2466" y="379"/>
                    </a:cxn>
                    <a:cxn ang="0">
                      <a:pos x="2475" y="433"/>
                    </a:cxn>
                    <a:cxn ang="0">
                      <a:pos x="2507" y="486"/>
                    </a:cxn>
                    <a:cxn ang="0">
                      <a:pos x="2468" y="512"/>
                    </a:cxn>
                    <a:cxn ang="0">
                      <a:pos x="2334" y="515"/>
                    </a:cxn>
                    <a:cxn ang="0">
                      <a:pos x="2194" y="518"/>
                    </a:cxn>
                    <a:cxn ang="0">
                      <a:pos x="2046" y="520"/>
                    </a:cxn>
                    <a:cxn ang="0">
                      <a:pos x="1892" y="522"/>
                    </a:cxn>
                    <a:cxn ang="0">
                      <a:pos x="1735" y="523"/>
                    </a:cxn>
                    <a:cxn ang="0">
                      <a:pos x="1574" y="523"/>
                    </a:cxn>
                    <a:cxn ang="0">
                      <a:pos x="1412" y="523"/>
                    </a:cxn>
                    <a:cxn ang="0">
                      <a:pos x="1249" y="523"/>
                    </a:cxn>
                    <a:cxn ang="0">
                      <a:pos x="1087" y="521"/>
                    </a:cxn>
                    <a:cxn ang="0">
                      <a:pos x="927" y="520"/>
                    </a:cxn>
                    <a:cxn ang="0">
                      <a:pos x="770" y="517"/>
                    </a:cxn>
                    <a:cxn ang="0">
                      <a:pos x="618" y="513"/>
                    </a:cxn>
                    <a:cxn ang="0">
                      <a:pos x="470" y="509"/>
                    </a:cxn>
                    <a:cxn ang="0">
                      <a:pos x="331" y="504"/>
                    </a:cxn>
                    <a:cxn ang="0">
                      <a:pos x="199" y="499"/>
                    </a:cxn>
                    <a:cxn ang="0">
                      <a:pos x="135" y="497"/>
                    </a:cxn>
                    <a:cxn ang="0">
                      <a:pos x="125" y="495"/>
                    </a:cxn>
                    <a:cxn ang="0">
                      <a:pos x="111" y="491"/>
                    </a:cxn>
                    <a:cxn ang="0">
                      <a:pos x="94" y="486"/>
                    </a:cxn>
                    <a:cxn ang="0">
                      <a:pos x="75" y="478"/>
                    </a:cxn>
                    <a:cxn ang="0">
                      <a:pos x="56" y="467"/>
                    </a:cxn>
                    <a:cxn ang="0">
                      <a:pos x="38" y="452"/>
                    </a:cxn>
                    <a:cxn ang="0">
                      <a:pos x="22" y="434"/>
                    </a:cxn>
                    <a:cxn ang="0">
                      <a:pos x="10" y="411"/>
                    </a:cxn>
                    <a:cxn ang="0">
                      <a:pos x="2" y="385"/>
                    </a:cxn>
                    <a:cxn ang="0">
                      <a:pos x="0" y="352"/>
                    </a:cxn>
                    <a:cxn ang="0">
                      <a:pos x="5" y="315"/>
                    </a:cxn>
                    <a:cxn ang="0">
                      <a:pos x="19" y="272"/>
                    </a:cxn>
                    <a:cxn ang="0">
                      <a:pos x="43" y="222"/>
                    </a:cxn>
                    <a:cxn ang="0">
                      <a:pos x="77" y="166"/>
                    </a:cxn>
                    <a:cxn ang="0">
                      <a:pos x="124" y="102"/>
                    </a:cxn>
                    <a:cxn ang="0">
                      <a:pos x="219" y="54"/>
                    </a:cxn>
                    <a:cxn ang="0">
                      <a:pos x="360" y="33"/>
                    </a:cxn>
                    <a:cxn ang="0">
                      <a:pos x="507" y="18"/>
                    </a:cxn>
                    <a:cxn ang="0">
                      <a:pos x="662" y="7"/>
                    </a:cxn>
                    <a:cxn ang="0">
                      <a:pos x="821" y="1"/>
                    </a:cxn>
                    <a:cxn ang="0">
                      <a:pos x="985" y="0"/>
                    </a:cxn>
                    <a:cxn ang="0">
                      <a:pos x="1152" y="4"/>
                    </a:cxn>
                    <a:cxn ang="0">
                      <a:pos x="1322" y="10"/>
                    </a:cxn>
                    <a:cxn ang="0">
                      <a:pos x="1492" y="21"/>
                    </a:cxn>
                    <a:cxn ang="0">
                      <a:pos x="1663" y="34"/>
                    </a:cxn>
                    <a:cxn ang="0">
                      <a:pos x="1831" y="50"/>
                    </a:cxn>
                    <a:cxn ang="0">
                      <a:pos x="1999" y="70"/>
                    </a:cxn>
                    <a:cxn ang="0">
                      <a:pos x="2162" y="90"/>
                    </a:cxn>
                    <a:cxn ang="0">
                      <a:pos x="2321" y="114"/>
                    </a:cxn>
                    <a:cxn ang="0">
                      <a:pos x="2475" y="138"/>
                    </a:cxn>
                    <a:cxn ang="0">
                      <a:pos x="2622" y="165"/>
                    </a:cxn>
                  </a:cxnLst>
                  <a:rect l="0" t="0" r="r" b="b"/>
                  <a:pathLst>
                    <a:path w="2693" h="525">
                      <a:moveTo>
                        <a:pt x="2692" y="178"/>
                      </a:moveTo>
                      <a:lnTo>
                        <a:pt x="2658" y="182"/>
                      </a:lnTo>
                      <a:lnTo>
                        <a:pt x="2626" y="189"/>
                      </a:lnTo>
                      <a:lnTo>
                        <a:pt x="2596" y="201"/>
                      </a:lnTo>
                      <a:lnTo>
                        <a:pt x="2567" y="216"/>
                      </a:lnTo>
                      <a:lnTo>
                        <a:pt x="2543" y="234"/>
                      </a:lnTo>
                      <a:lnTo>
                        <a:pt x="2521" y="254"/>
                      </a:lnTo>
                      <a:lnTo>
                        <a:pt x="2502" y="276"/>
                      </a:lnTo>
                      <a:lnTo>
                        <a:pt x="2487" y="299"/>
                      </a:lnTo>
                      <a:lnTo>
                        <a:pt x="2476" y="325"/>
                      </a:lnTo>
                      <a:lnTo>
                        <a:pt x="2469" y="351"/>
                      </a:lnTo>
                      <a:lnTo>
                        <a:pt x="2466" y="379"/>
                      </a:lnTo>
                      <a:lnTo>
                        <a:pt x="2469" y="405"/>
                      </a:lnTo>
                      <a:lnTo>
                        <a:pt x="2475" y="433"/>
                      </a:lnTo>
                      <a:lnTo>
                        <a:pt x="2488" y="460"/>
                      </a:lnTo>
                      <a:lnTo>
                        <a:pt x="2507" y="486"/>
                      </a:lnTo>
                      <a:lnTo>
                        <a:pt x="2531" y="510"/>
                      </a:lnTo>
                      <a:lnTo>
                        <a:pt x="2468" y="512"/>
                      </a:lnTo>
                      <a:lnTo>
                        <a:pt x="2402" y="514"/>
                      </a:lnTo>
                      <a:lnTo>
                        <a:pt x="2334" y="515"/>
                      </a:lnTo>
                      <a:lnTo>
                        <a:pt x="2266" y="517"/>
                      </a:lnTo>
                      <a:lnTo>
                        <a:pt x="2194" y="518"/>
                      </a:lnTo>
                      <a:lnTo>
                        <a:pt x="2120" y="519"/>
                      </a:lnTo>
                      <a:lnTo>
                        <a:pt x="2046" y="520"/>
                      </a:lnTo>
                      <a:lnTo>
                        <a:pt x="1970" y="521"/>
                      </a:lnTo>
                      <a:lnTo>
                        <a:pt x="1892" y="522"/>
                      </a:lnTo>
                      <a:lnTo>
                        <a:pt x="1814" y="523"/>
                      </a:lnTo>
                      <a:lnTo>
                        <a:pt x="1735" y="523"/>
                      </a:lnTo>
                      <a:lnTo>
                        <a:pt x="1655" y="523"/>
                      </a:lnTo>
                      <a:lnTo>
                        <a:pt x="1574" y="523"/>
                      </a:lnTo>
                      <a:lnTo>
                        <a:pt x="1493" y="524"/>
                      </a:lnTo>
                      <a:lnTo>
                        <a:pt x="1412" y="523"/>
                      </a:lnTo>
                      <a:lnTo>
                        <a:pt x="1330" y="523"/>
                      </a:lnTo>
                      <a:lnTo>
                        <a:pt x="1249" y="523"/>
                      </a:lnTo>
                      <a:lnTo>
                        <a:pt x="1168" y="522"/>
                      </a:lnTo>
                      <a:lnTo>
                        <a:pt x="1087" y="521"/>
                      </a:lnTo>
                      <a:lnTo>
                        <a:pt x="1006" y="521"/>
                      </a:lnTo>
                      <a:lnTo>
                        <a:pt x="927" y="520"/>
                      </a:lnTo>
                      <a:lnTo>
                        <a:pt x="848" y="519"/>
                      </a:lnTo>
                      <a:lnTo>
                        <a:pt x="770" y="517"/>
                      </a:lnTo>
                      <a:lnTo>
                        <a:pt x="693" y="515"/>
                      </a:lnTo>
                      <a:lnTo>
                        <a:pt x="618" y="513"/>
                      </a:lnTo>
                      <a:lnTo>
                        <a:pt x="544" y="511"/>
                      </a:lnTo>
                      <a:lnTo>
                        <a:pt x="470" y="509"/>
                      </a:lnTo>
                      <a:lnTo>
                        <a:pt x="401" y="507"/>
                      </a:lnTo>
                      <a:lnTo>
                        <a:pt x="331" y="504"/>
                      </a:lnTo>
                      <a:lnTo>
                        <a:pt x="264" y="501"/>
                      </a:lnTo>
                      <a:lnTo>
                        <a:pt x="199" y="499"/>
                      </a:lnTo>
                      <a:lnTo>
                        <a:pt x="137" y="497"/>
                      </a:lnTo>
                      <a:lnTo>
                        <a:pt x="135" y="497"/>
                      </a:lnTo>
                      <a:lnTo>
                        <a:pt x="130" y="496"/>
                      </a:lnTo>
                      <a:lnTo>
                        <a:pt x="125" y="495"/>
                      </a:lnTo>
                      <a:lnTo>
                        <a:pt x="118" y="493"/>
                      </a:lnTo>
                      <a:lnTo>
                        <a:pt x="111" y="491"/>
                      </a:lnTo>
                      <a:lnTo>
                        <a:pt x="103" y="489"/>
                      </a:lnTo>
                      <a:lnTo>
                        <a:pt x="94" y="486"/>
                      </a:lnTo>
                      <a:lnTo>
                        <a:pt x="85" y="482"/>
                      </a:lnTo>
                      <a:lnTo>
                        <a:pt x="75" y="478"/>
                      </a:lnTo>
                      <a:lnTo>
                        <a:pt x="66" y="473"/>
                      </a:lnTo>
                      <a:lnTo>
                        <a:pt x="56" y="467"/>
                      </a:lnTo>
                      <a:lnTo>
                        <a:pt x="47" y="460"/>
                      </a:lnTo>
                      <a:lnTo>
                        <a:pt x="38" y="452"/>
                      </a:lnTo>
                      <a:lnTo>
                        <a:pt x="30" y="444"/>
                      </a:lnTo>
                      <a:lnTo>
                        <a:pt x="22" y="434"/>
                      </a:lnTo>
                      <a:lnTo>
                        <a:pt x="15" y="424"/>
                      </a:lnTo>
                      <a:lnTo>
                        <a:pt x="10" y="411"/>
                      </a:lnTo>
                      <a:lnTo>
                        <a:pt x="5" y="398"/>
                      </a:lnTo>
                      <a:lnTo>
                        <a:pt x="2" y="385"/>
                      </a:lnTo>
                      <a:lnTo>
                        <a:pt x="0" y="369"/>
                      </a:lnTo>
                      <a:lnTo>
                        <a:pt x="0" y="352"/>
                      </a:lnTo>
                      <a:lnTo>
                        <a:pt x="2" y="335"/>
                      </a:lnTo>
                      <a:lnTo>
                        <a:pt x="5" y="315"/>
                      </a:lnTo>
                      <a:lnTo>
                        <a:pt x="11" y="294"/>
                      </a:lnTo>
                      <a:lnTo>
                        <a:pt x="19" y="272"/>
                      </a:lnTo>
                      <a:lnTo>
                        <a:pt x="30" y="247"/>
                      </a:lnTo>
                      <a:lnTo>
                        <a:pt x="43" y="222"/>
                      </a:lnTo>
                      <a:lnTo>
                        <a:pt x="58" y="194"/>
                      </a:lnTo>
                      <a:lnTo>
                        <a:pt x="77" y="166"/>
                      </a:lnTo>
                      <a:lnTo>
                        <a:pt x="100" y="134"/>
                      </a:lnTo>
                      <a:lnTo>
                        <a:pt x="124" y="102"/>
                      </a:lnTo>
                      <a:lnTo>
                        <a:pt x="152" y="67"/>
                      </a:lnTo>
                      <a:lnTo>
                        <a:pt x="219" y="54"/>
                      </a:lnTo>
                      <a:lnTo>
                        <a:pt x="288" y="43"/>
                      </a:lnTo>
                      <a:lnTo>
                        <a:pt x="360" y="33"/>
                      </a:lnTo>
                      <a:lnTo>
                        <a:pt x="432" y="26"/>
                      </a:lnTo>
                      <a:lnTo>
                        <a:pt x="507" y="18"/>
                      </a:lnTo>
                      <a:lnTo>
                        <a:pt x="584" y="12"/>
                      </a:lnTo>
                      <a:lnTo>
                        <a:pt x="662" y="7"/>
                      </a:lnTo>
                      <a:lnTo>
                        <a:pt x="741" y="4"/>
                      </a:lnTo>
                      <a:lnTo>
                        <a:pt x="821" y="1"/>
                      </a:lnTo>
                      <a:lnTo>
                        <a:pt x="903" y="0"/>
                      </a:lnTo>
                      <a:lnTo>
                        <a:pt x="985" y="0"/>
                      </a:lnTo>
                      <a:lnTo>
                        <a:pt x="1068" y="1"/>
                      </a:lnTo>
                      <a:lnTo>
                        <a:pt x="1152" y="4"/>
                      </a:lnTo>
                      <a:lnTo>
                        <a:pt x="1236" y="7"/>
                      </a:lnTo>
                      <a:lnTo>
                        <a:pt x="1322" y="10"/>
                      </a:lnTo>
                      <a:lnTo>
                        <a:pt x="1407" y="16"/>
                      </a:lnTo>
                      <a:lnTo>
                        <a:pt x="1492" y="21"/>
                      </a:lnTo>
                      <a:lnTo>
                        <a:pt x="1577" y="26"/>
                      </a:lnTo>
                      <a:lnTo>
                        <a:pt x="1663" y="34"/>
                      </a:lnTo>
                      <a:lnTo>
                        <a:pt x="1747" y="42"/>
                      </a:lnTo>
                      <a:lnTo>
                        <a:pt x="1831" y="50"/>
                      </a:lnTo>
                      <a:lnTo>
                        <a:pt x="1915" y="60"/>
                      </a:lnTo>
                      <a:lnTo>
                        <a:pt x="1999" y="70"/>
                      </a:lnTo>
                      <a:lnTo>
                        <a:pt x="2081" y="79"/>
                      </a:lnTo>
                      <a:lnTo>
                        <a:pt x="2162" y="90"/>
                      </a:lnTo>
                      <a:lnTo>
                        <a:pt x="2242" y="102"/>
                      </a:lnTo>
                      <a:lnTo>
                        <a:pt x="2321" y="114"/>
                      </a:lnTo>
                      <a:lnTo>
                        <a:pt x="2399" y="126"/>
                      </a:lnTo>
                      <a:lnTo>
                        <a:pt x="2475" y="138"/>
                      </a:lnTo>
                      <a:lnTo>
                        <a:pt x="2549" y="151"/>
                      </a:lnTo>
                      <a:lnTo>
                        <a:pt x="2622" y="165"/>
                      </a:lnTo>
                      <a:lnTo>
                        <a:pt x="2692" y="178"/>
                      </a:lnTo>
                    </a:path>
                  </a:pathLst>
                </a:custGeom>
                <a:solidFill>
                  <a:srgbClr val="FFFFFF"/>
                </a:solidFill>
                <a:ln w="12700" cap="rnd" cmpd="sng">
                  <a:noFill/>
                  <a:prstDash val="solid"/>
                  <a:round/>
                  <a:headEnd type="none" w="med" len="med"/>
                  <a:tailEnd type="none" w="med" len="med"/>
                </a:ln>
                <a:effectLst/>
              </p:spPr>
              <p:txBody>
                <a:bodyPr/>
                <a:lstStyle/>
                <a:p>
                  <a:endParaRPr lang="en-GB"/>
                </a:p>
              </p:txBody>
            </p:sp>
            <p:sp>
              <p:nvSpPr>
                <p:cNvPr id="138249" name="Freeform 9"/>
                <p:cNvSpPr>
                  <a:spLocks/>
                </p:cNvSpPr>
                <p:nvPr/>
              </p:nvSpPr>
              <p:spPr bwMode="auto">
                <a:xfrm>
                  <a:off x="993" y="2469"/>
                  <a:ext cx="616" cy="422"/>
                </a:xfrm>
                <a:custGeom>
                  <a:avLst/>
                  <a:gdLst/>
                  <a:ahLst/>
                  <a:cxnLst>
                    <a:cxn ang="0">
                      <a:pos x="587" y="33"/>
                    </a:cxn>
                    <a:cxn ang="0">
                      <a:pos x="542" y="96"/>
                    </a:cxn>
                    <a:cxn ang="0">
                      <a:pos x="511" y="150"/>
                    </a:cxn>
                    <a:cxn ang="0">
                      <a:pos x="491" y="200"/>
                    </a:cxn>
                    <a:cxn ang="0">
                      <a:pos x="480" y="244"/>
                    </a:cxn>
                    <a:cxn ang="0">
                      <a:pos x="479" y="281"/>
                    </a:cxn>
                    <a:cxn ang="0">
                      <a:pos x="483" y="314"/>
                    </a:cxn>
                    <a:cxn ang="0">
                      <a:pos x="494" y="341"/>
                    </a:cxn>
                    <a:cxn ang="0">
                      <a:pos x="508" y="364"/>
                    </a:cxn>
                    <a:cxn ang="0">
                      <a:pos x="524" y="383"/>
                    </a:cxn>
                    <a:cxn ang="0">
                      <a:pos x="541" y="397"/>
                    </a:cxn>
                    <a:cxn ang="0">
                      <a:pos x="557" y="407"/>
                    </a:cxn>
                    <a:cxn ang="0">
                      <a:pos x="571" y="415"/>
                    </a:cxn>
                    <a:cxn ang="0">
                      <a:pos x="580" y="419"/>
                    </a:cxn>
                    <a:cxn ang="0">
                      <a:pos x="583" y="421"/>
                    </a:cxn>
                    <a:cxn ang="0">
                      <a:pos x="575" y="419"/>
                    </a:cxn>
                    <a:cxn ang="0">
                      <a:pos x="506" y="415"/>
                    </a:cxn>
                    <a:cxn ang="0">
                      <a:pos x="441" y="410"/>
                    </a:cxn>
                    <a:cxn ang="0">
                      <a:pos x="378" y="403"/>
                    </a:cxn>
                    <a:cxn ang="0">
                      <a:pos x="319" y="395"/>
                    </a:cxn>
                    <a:cxn ang="0">
                      <a:pos x="265" y="386"/>
                    </a:cxn>
                    <a:cxn ang="0">
                      <a:pos x="214" y="374"/>
                    </a:cxn>
                    <a:cxn ang="0">
                      <a:pos x="167" y="363"/>
                    </a:cxn>
                    <a:cxn ang="0">
                      <a:pos x="126" y="350"/>
                    </a:cxn>
                    <a:cxn ang="0">
                      <a:pos x="90" y="336"/>
                    </a:cxn>
                    <a:cxn ang="0">
                      <a:pos x="59" y="321"/>
                    </a:cxn>
                    <a:cxn ang="0">
                      <a:pos x="34" y="307"/>
                    </a:cxn>
                    <a:cxn ang="0">
                      <a:pos x="16" y="291"/>
                    </a:cxn>
                    <a:cxn ang="0">
                      <a:pos x="4" y="275"/>
                    </a:cxn>
                    <a:cxn ang="0">
                      <a:pos x="0" y="260"/>
                    </a:cxn>
                    <a:cxn ang="0">
                      <a:pos x="3" y="243"/>
                    </a:cxn>
                    <a:cxn ang="0">
                      <a:pos x="14" y="228"/>
                    </a:cxn>
                    <a:cxn ang="0">
                      <a:pos x="41" y="206"/>
                    </a:cxn>
                    <a:cxn ang="0">
                      <a:pos x="72" y="187"/>
                    </a:cxn>
                    <a:cxn ang="0">
                      <a:pos x="104" y="168"/>
                    </a:cxn>
                    <a:cxn ang="0">
                      <a:pos x="137" y="150"/>
                    </a:cxn>
                    <a:cxn ang="0">
                      <a:pos x="172" y="134"/>
                    </a:cxn>
                    <a:cxn ang="0">
                      <a:pos x="209" y="117"/>
                    </a:cxn>
                    <a:cxn ang="0">
                      <a:pos x="246" y="103"/>
                    </a:cxn>
                    <a:cxn ang="0">
                      <a:pos x="284" y="88"/>
                    </a:cxn>
                    <a:cxn ang="0">
                      <a:pos x="324" y="74"/>
                    </a:cxn>
                    <a:cxn ang="0">
                      <a:pos x="364" y="62"/>
                    </a:cxn>
                    <a:cxn ang="0">
                      <a:pos x="404" y="49"/>
                    </a:cxn>
                    <a:cxn ang="0">
                      <a:pos x="446" y="38"/>
                    </a:cxn>
                    <a:cxn ang="0">
                      <a:pos x="488" y="27"/>
                    </a:cxn>
                    <a:cxn ang="0">
                      <a:pos x="530" y="18"/>
                    </a:cxn>
                    <a:cxn ang="0">
                      <a:pos x="573" y="8"/>
                    </a:cxn>
                    <a:cxn ang="0">
                      <a:pos x="615" y="0"/>
                    </a:cxn>
                  </a:cxnLst>
                  <a:rect l="0" t="0" r="r" b="b"/>
                  <a:pathLst>
                    <a:path w="616" h="422">
                      <a:moveTo>
                        <a:pt x="615" y="0"/>
                      </a:moveTo>
                      <a:lnTo>
                        <a:pt x="587" y="33"/>
                      </a:lnTo>
                      <a:lnTo>
                        <a:pt x="563" y="64"/>
                      </a:lnTo>
                      <a:lnTo>
                        <a:pt x="542" y="96"/>
                      </a:lnTo>
                      <a:lnTo>
                        <a:pt x="525" y="124"/>
                      </a:lnTo>
                      <a:lnTo>
                        <a:pt x="511" y="150"/>
                      </a:lnTo>
                      <a:lnTo>
                        <a:pt x="500" y="176"/>
                      </a:lnTo>
                      <a:lnTo>
                        <a:pt x="491" y="200"/>
                      </a:lnTo>
                      <a:lnTo>
                        <a:pt x="484" y="223"/>
                      </a:lnTo>
                      <a:lnTo>
                        <a:pt x="480" y="244"/>
                      </a:lnTo>
                      <a:lnTo>
                        <a:pt x="479" y="264"/>
                      </a:lnTo>
                      <a:lnTo>
                        <a:pt x="479" y="281"/>
                      </a:lnTo>
                      <a:lnTo>
                        <a:pt x="480" y="298"/>
                      </a:lnTo>
                      <a:lnTo>
                        <a:pt x="483" y="314"/>
                      </a:lnTo>
                      <a:lnTo>
                        <a:pt x="488" y="328"/>
                      </a:lnTo>
                      <a:lnTo>
                        <a:pt x="494" y="341"/>
                      </a:lnTo>
                      <a:lnTo>
                        <a:pt x="501" y="354"/>
                      </a:lnTo>
                      <a:lnTo>
                        <a:pt x="508" y="364"/>
                      </a:lnTo>
                      <a:lnTo>
                        <a:pt x="516" y="374"/>
                      </a:lnTo>
                      <a:lnTo>
                        <a:pt x="524" y="383"/>
                      </a:lnTo>
                      <a:lnTo>
                        <a:pt x="532" y="391"/>
                      </a:lnTo>
                      <a:lnTo>
                        <a:pt x="541" y="397"/>
                      </a:lnTo>
                      <a:lnTo>
                        <a:pt x="549" y="403"/>
                      </a:lnTo>
                      <a:lnTo>
                        <a:pt x="557" y="407"/>
                      </a:lnTo>
                      <a:lnTo>
                        <a:pt x="565" y="412"/>
                      </a:lnTo>
                      <a:lnTo>
                        <a:pt x="571" y="415"/>
                      </a:lnTo>
                      <a:lnTo>
                        <a:pt x="576" y="417"/>
                      </a:lnTo>
                      <a:lnTo>
                        <a:pt x="580" y="419"/>
                      </a:lnTo>
                      <a:lnTo>
                        <a:pt x="583" y="420"/>
                      </a:lnTo>
                      <a:lnTo>
                        <a:pt x="583" y="421"/>
                      </a:lnTo>
                      <a:lnTo>
                        <a:pt x="580" y="420"/>
                      </a:lnTo>
                      <a:lnTo>
                        <a:pt x="575" y="419"/>
                      </a:lnTo>
                      <a:lnTo>
                        <a:pt x="540" y="417"/>
                      </a:lnTo>
                      <a:lnTo>
                        <a:pt x="506" y="415"/>
                      </a:lnTo>
                      <a:lnTo>
                        <a:pt x="473" y="413"/>
                      </a:lnTo>
                      <a:lnTo>
                        <a:pt x="441" y="410"/>
                      </a:lnTo>
                      <a:lnTo>
                        <a:pt x="409" y="406"/>
                      </a:lnTo>
                      <a:lnTo>
                        <a:pt x="378" y="403"/>
                      </a:lnTo>
                      <a:lnTo>
                        <a:pt x="348" y="400"/>
                      </a:lnTo>
                      <a:lnTo>
                        <a:pt x="319" y="395"/>
                      </a:lnTo>
                      <a:lnTo>
                        <a:pt x="291" y="390"/>
                      </a:lnTo>
                      <a:lnTo>
                        <a:pt x="265" y="386"/>
                      </a:lnTo>
                      <a:lnTo>
                        <a:pt x="238" y="380"/>
                      </a:lnTo>
                      <a:lnTo>
                        <a:pt x="214" y="374"/>
                      </a:lnTo>
                      <a:lnTo>
                        <a:pt x="190" y="369"/>
                      </a:lnTo>
                      <a:lnTo>
                        <a:pt x="167" y="363"/>
                      </a:lnTo>
                      <a:lnTo>
                        <a:pt x="146" y="357"/>
                      </a:lnTo>
                      <a:lnTo>
                        <a:pt x="126" y="350"/>
                      </a:lnTo>
                      <a:lnTo>
                        <a:pt x="106" y="344"/>
                      </a:lnTo>
                      <a:lnTo>
                        <a:pt x="90" y="336"/>
                      </a:lnTo>
                      <a:lnTo>
                        <a:pt x="74" y="329"/>
                      </a:lnTo>
                      <a:lnTo>
                        <a:pt x="59" y="321"/>
                      </a:lnTo>
                      <a:lnTo>
                        <a:pt x="45" y="315"/>
                      </a:lnTo>
                      <a:lnTo>
                        <a:pt x="34" y="307"/>
                      </a:lnTo>
                      <a:lnTo>
                        <a:pt x="25" y="299"/>
                      </a:lnTo>
                      <a:lnTo>
                        <a:pt x="16" y="291"/>
                      </a:lnTo>
                      <a:lnTo>
                        <a:pt x="9" y="284"/>
                      </a:lnTo>
                      <a:lnTo>
                        <a:pt x="4" y="275"/>
                      </a:lnTo>
                      <a:lnTo>
                        <a:pt x="1" y="268"/>
                      </a:lnTo>
                      <a:lnTo>
                        <a:pt x="0" y="260"/>
                      </a:lnTo>
                      <a:lnTo>
                        <a:pt x="0" y="252"/>
                      </a:lnTo>
                      <a:lnTo>
                        <a:pt x="3" y="243"/>
                      </a:lnTo>
                      <a:lnTo>
                        <a:pt x="7" y="235"/>
                      </a:lnTo>
                      <a:lnTo>
                        <a:pt x="14" y="228"/>
                      </a:lnTo>
                      <a:lnTo>
                        <a:pt x="28" y="217"/>
                      </a:lnTo>
                      <a:lnTo>
                        <a:pt x="41" y="206"/>
                      </a:lnTo>
                      <a:lnTo>
                        <a:pt x="57" y="196"/>
                      </a:lnTo>
                      <a:lnTo>
                        <a:pt x="72" y="187"/>
                      </a:lnTo>
                      <a:lnTo>
                        <a:pt x="89" y="178"/>
                      </a:lnTo>
                      <a:lnTo>
                        <a:pt x="104" y="168"/>
                      </a:lnTo>
                      <a:lnTo>
                        <a:pt x="121" y="159"/>
                      </a:lnTo>
                      <a:lnTo>
                        <a:pt x="137" y="150"/>
                      </a:lnTo>
                      <a:lnTo>
                        <a:pt x="155" y="142"/>
                      </a:lnTo>
                      <a:lnTo>
                        <a:pt x="172" y="134"/>
                      </a:lnTo>
                      <a:lnTo>
                        <a:pt x="190" y="126"/>
                      </a:lnTo>
                      <a:lnTo>
                        <a:pt x="209" y="117"/>
                      </a:lnTo>
                      <a:lnTo>
                        <a:pt x="227" y="109"/>
                      </a:lnTo>
                      <a:lnTo>
                        <a:pt x="246" y="103"/>
                      </a:lnTo>
                      <a:lnTo>
                        <a:pt x="265" y="95"/>
                      </a:lnTo>
                      <a:lnTo>
                        <a:pt x="284" y="88"/>
                      </a:lnTo>
                      <a:lnTo>
                        <a:pt x="304" y="81"/>
                      </a:lnTo>
                      <a:lnTo>
                        <a:pt x="324" y="74"/>
                      </a:lnTo>
                      <a:lnTo>
                        <a:pt x="343" y="67"/>
                      </a:lnTo>
                      <a:lnTo>
                        <a:pt x="364" y="62"/>
                      </a:lnTo>
                      <a:lnTo>
                        <a:pt x="384" y="55"/>
                      </a:lnTo>
                      <a:lnTo>
                        <a:pt x="404" y="49"/>
                      </a:lnTo>
                      <a:lnTo>
                        <a:pt x="425" y="43"/>
                      </a:lnTo>
                      <a:lnTo>
                        <a:pt x="446" y="38"/>
                      </a:lnTo>
                      <a:lnTo>
                        <a:pt x="467" y="32"/>
                      </a:lnTo>
                      <a:lnTo>
                        <a:pt x="488" y="27"/>
                      </a:lnTo>
                      <a:lnTo>
                        <a:pt x="510" y="21"/>
                      </a:lnTo>
                      <a:lnTo>
                        <a:pt x="530" y="18"/>
                      </a:lnTo>
                      <a:lnTo>
                        <a:pt x="552" y="13"/>
                      </a:lnTo>
                      <a:lnTo>
                        <a:pt x="573" y="8"/>
                      </a:lnTo>
                      <a:lnTo>
                        <a:pt x="594" y="4"/>
                      </a:lnTo>
                      <a:lnTo>
                        <a:pt x="615" y="0"/>
                      </a:lnTo>
                    </a:path>
                  </a:pathLst>
                </a:custGeom>
                <a:solidFill>
                  <a:srgbClr val="FFFFFF"/>
                </a:solidFill>
                <a:ln w="12700" cap="rnd" cmpd="sng">
                  <a:noFill/>
                  <a:prstDash val="solid"/>
                  <a:round/>
                  <a:headEnd type="none" w="med" len="med"/>
                  <a:tailEnd type="none" w="med" len="med"/>
                </a:ln>
                <a:effectLst/>
              </p:spPr>
              <p:txBody>
                <a:bodyPr/>
                <a:lstStyle/>
                <a:p>
                  <a:endParaRPr lang="en-GB"/>
                </a:p>
              </p:txBody>
            </p:sp>
            <p:sp>
              <p:nvSpPr>
                <p:cNvPr id="138250" name="Freeform 10"/>
                <p:cNvSpPr>
                  <a:spLocks/>
                </p:cNvSpPr>
                <p:nvPr/>
              </p:nvSpPr>
              <p:spPr bwMode="auto">
                <a:xfrm>
                  <a:off x="993" y="2469"/>
                  <a:ext cx="626" cy="432"/>
                </a:xfrm>
                <a:custGeom>
                  <a:avLst/>
                  <a:gdLst/>
                  <a:ahLst/>
                  <a:cxnLst>
                    <a:cxn ang="0">
                      <a:pos x="625" y="0"/>
                    </a:cxn>
                    <a:cxn ang="0">
                      <a:pos x="572" y="66"/>
                    </a:cxn>
                    <a:cxn ang="0">
                      <a:pos x="534" y="127"/>
                    </a:cxn>
                    <a:cxn ang="0">
                      <a:pos x="508" y="180"/>
                    </a:cxn>
                    <a:cxn ang="0">
                      <a:pos x="492" y="228"/>
                    </a:cxn>
                    <a:cxn ang="0">
                      <a:pos x="487" y="270"/>
                    </a:cxn>
                    <a:cxn ang="0">
                      <a:pos x="488" y="305"/>
                    </a:cxn>
                    <a:cxn ang="0">
                      <a:pos x="496" y="336"/>
                    </a:cxn>
                    <a:cxn ang="0">
                      <a:pos x="509" y="362"/>
                    </a:cxn>
                    <a:cxn ang="0">
                      <a:pos x="524" y="383"/>
                    </a:cxn>
                    <a:cxn ang="0">
                      <a:pos x="541" y="400"/>
                    </a:cxn>
                    <a:cxn ang="0">
                      <a:pos x="558" y="413"/>
                    </a:cxn>
                    <a:cxn ang="0">
                      <a:pos x="574" y="422"/>
                    </a:cxn>
                    <a:cxn ang="0">
                      <a:pos x="585" y="427"/>
                    </a:cxn>
                    <a:cxn ang="0">
                      <a:pos x="592" y="430"/>
                    </a:cxn>
                    <a:cxn ang="0">
                      <a:pos x="589" y="430"/>
                    </a:cxn>
                    <a:cxn ang="0">
                      <a:pos x="549" y="427"/>
                    </a:cxn>
                    <a:cxn ang="0">
                      <a:pos x="481" y="423"/>
                    </a:cxn>
                    <a:cxn ang="0">
                      <a:pos x="416" y="416"/>
                    </a:cxn>
                    <a:cxn ang="0">
                      <a:pos x="354" y="409"/>
                    </a:cxn>
                    <a:cxn ang="0">
                      <a:pos x="296" y="399"/>
                    </a:cxn>
                    <a:cxn ang="0">
                      <a:pos x="242" y="389"/>
                    </a:cxn>
                    <a:cxn ang="0">
                      <a:pos x="193" y="378"/>
                    </a:cxn>
                    <a:cxn ang="0">
                      <a:pos x="148" y="365"/>
                    </a:cxn>
                    <a:cxn ang="0">
                      <a:pos x="108" y="352"/>
                    </a:cxn>
                    <a:cxn ang="0">
                      <a:pos x="75" y="337"/>
                    </a:cxn>
                    <a:cxn ang="0">
                      <a:pos x="46" y="322"/>
                    </a:cxn>
                    <a:cxn ang="0">
                      <a:pos x="25" y="306"/>
                    </a:cxn>
                    <a:cxn ang="0">
                      <a:pos x="9" y="291"/>
                    </a:cxn>
                    <a:cxn ang="0">
                      <a:pos x="1" y="274"/>
                    </a:cxn>
                    <a:cxn ang="0">
                      <a:pos x="0" y="258"/>
                    </a:cxn>
                    <a:cxn ang="0">
                      <a:pos x="7" y="241"/>
                    </a:cxn>
                    <a:cxn ang="0">
                      <a:pos x="28" y="222"/>
                    </a:cxn>
                    <a:cxn ang="0">
                      <a:pos x="58" y="201"/>
                    </a:cxn>
                    <a:cxn ang="0">
                      <a:pos x="90" y="182"/>
                    </a:cxn>
                    <a:cxn ang="0">
                      <a:pos x="123" y="163"/>
                    </a:cxn>
                    <a:cxn ang="0">
                      <a:pos x="158" y="145"/>
                    </a:cxn>
                    <a:cxn ang="0">
                      <a:pos x="193" y="129"/>
                    </a:cxn>
                    <a:cxn ang="0">
                      <a:pos x="231" y="112"/>
                    </a:cxn>
                    <a:cxn ang="0">
                      <a:pos x="269" y="97"/>
                    </a:cxn>
                    <a:cxn ang="0">
                      <a:pos x="309" y="83"/>
                    </a:cxn>
                    <a:cxn ang="0">
                      <a:pos x="349" y="69"/>
                    </a:cxn>
                    <a:cxn ang="0">
                      <a:pos x="390" y="56"/>
                    </a:cxn>
                    <a:cxn ang="0">
                      <a:pos x="432" y="44"/>
                    </a:cxn>
                    <a:cxn ang="0">
                      <a:pos x="475" y="33"/>
                    </a:cxn>
                    <a:cxn ang="0">
                      <a:pos x="518" y="22"/>
                    </a:cxn>
                    <a:cxn ang="0">
                      <a:pos x="561" y="13"/>
                    </a:cxn>
                    <a:cxn ang="0">
                      <a:pos x="604" y="4"/>
                    </a:cxn>
                  </a:cxnLst>
                  <a:rect l="0" t="0" r="r" b="b"/>
                  <a:pathLst>
                    <a:path w="626" h="432">
                      <a:moveTo>
                        <a:pt x="625" y="0"/>
                      </a:moveTo>
                      <a:lnTo>
                        <a:pt x="625" y="0"/>
                      </a:lnTo>
                      <a:lnTo>
                        <a:pt x="597" y="34"/>
                      </a:lnTo>
                      <a:lnTo>
                        <a:pt x="572" y="66"/>
                      </a:lnTo>
                      <a:lnTo>
                        <a:pt x="551" y="98"/>
                      </a:lnTo>
                      <a:lnTo>
                        <a:pt x="534" y="127"/>
                      </a:lnTo>
                      <a:lnTo>
                        <a:pt x="519" y="154"/>
                      </a:lnTo>
                      <a:lnTo>
                        <a:pt x="508" y="180"/>
                      </a:lnTo>
                      <a:lnTo>
                        <a:pt x="499" y="205"/>
                      </a:lnTo>
                      <a:lnTo>
                        <a:pt x="492" y="228"/>
                      </a:lnTo>
                      <a:lnTo>
                        <a:pt x="488" y="250"/>
                      </a:lnTo>
                      <a:lnTo>
                        <a:pt x="487" y="270"/>
                      </a:lnTo>
                      <a:lnTo>
                        <a:pt x="487" y="288"/>
                      </a:lnTo>
                      <a:lnTo>
                        <a:pt x="488" y="305"/>
                      </a:lnTo>
                      <a:lnTo>
                        <a:pt x="491" y="321"/>
                      </a:lnTo>
                      <a:lnTo>
                        <a:pt x="496" y="336"/>
                      </a:lnTo>
                      <a:lnTo>
                        <a:pt x="502" y="349"/>
                      </a:lnTo>
                      <a:lnTo>
                        <a:pt x="509" y="362"/>
                      </a:lnTo>
                      <a:lnTo>
                        <a:pt x="516" y="373"/>
                      </a:lnTo>
                      <a:lnTo>
                        <a:pt x="524" y="383"/>
                      </a:lnTo>
                      <a:lnTo>
                        <a:pt x="533" y="392"/>
                      </a:lnTo>
                      <a:lnTo>
                        <a:pt x="541" y="400"/>
                      </a:lnTo>
                      <a:lnTo>
                        <a:pt x="550" y="406"/>
                      </a:lnTo>
                      <a:lnTo>
                        <a:pt x="558" y="413"/>
                      </a:lnTo>
                      <a:lnTo>
                        <a:pt x="566" y="417"/>
                      </a:lnTo>
                      <a:lnTo>
                        <a:pt x="574" y="422"/>
                      </a:lnTo>
                      <a:lnTo>
                        <a:pt x="580" y="425"/>
                      </a:lnTo>
                      <a:lnTo>
                        <a:pt x="585" y="427"/>
                      </a:lnTo>
                      <a:lnTo>
                        <a:pt x="589" y="429"/>
                      </a:lnTo>
                      <a:lnTo>
                        <a:pt x="592" y="430"/>
                      </a:lnTo>
                      <a:lnTo>
                        <a:pt x="592" y="431"/>
                      </a:lnTo>
                      <a:lnTo>
                        <a:pt x="589" y="430"/>
                      </a:lnTo>
                      <a:lnTo>
                        <a:pt x="584" y="429"/>
                      </a:lnTo>
                      <a:lnTo>
                        <a:pt x="549" y="427"/>
                      </a:lnTo>
                      <a:lnTo>
                        <a:pt x="514" y="425"/>
                      </a:lnTo>
                      <a:lnTo>
                        <a:pt x="481" y="423"/>
                      </a:lnTo>
                      <a:lnTo>
                        <a:pt x="448" y="420"/>
                      </a:lnTo>
                      <a:lnTo>
                        <a:pt x="416" y="416"/>
                      </a:lnTo>
                      <a:lnTo>
                        <a:pt x="384" y="413"/>
                      </a:lnTo>
                      <a:lnTo>
                        <a:pt x="354" y="409"/>
                      </a:lnTo>
                      <a:lnTo>
                        <a:pt x="324" y="404"/>
                      </a:lnTo>
                      <a:lnTo>
                        <a:pt x="296" y="399"/>
                      </a:lnTo>
                      <a:lnTo>
                        <a:pt x="269" y="395"/>
                      </a:lnTo>
                      <a:lnTo>
                        <a:pt x="242" y="389"/>
                      </a:lnTo>
                      <a:lnTo>
                        <a:pt x="217" y="383"/>
                      </a:lnTo>
                      <a:lnTo>
                        <a:pt x="193" y="378"/>
                      </a:lnTo>
                      <a:lnTo>
                        <a:pt x="170" y="372"/>
                      </a:lnTo>
                      <a:lnTo>
                        <a:pt x="148" y="365"/>
                      </a:lnTo>
                      <a:lnTo>
                        <a:pt x="128" y="358"/>
                      </a:lnTo>
                      <a:lnTo>
                        <a:pt x="108" y="352"/>
                      </a:lnTo>
                      <a:lnTo>
                        <a:pt x="91" y="344"/>
                      </a:lnTo>
                      <a:lnTo>
                        <a:pt x="75" y="337"/>
                      </a:lnTo>
                      <a:lnTo>
                        <a:pt x="60" y="329"/>
                      </a:lnTo>
                      <a:lnTo>
                        <a:pt x="46" y="322"/>
                      </a:lnTo>
                      <a:lnTo>
                        <a:pt x="35" y="314"/>
                      </a:lnTo>
                      <a:lnTo>
                        <a:pt x="25" y="306"/>
                      </a:lnTo>
                      <a:lnTo>
                        <a:pt x="16" y="298"/>
                      </a:lnTo>
                      <a:lnTo>
                        <a:pt x="9" y="291"/>
                      </a:lnTo>
                      <a:lnTo>
                        <a:pt x="4" y="282"/>
                      </a:lnTo>
                      <a:lnTo>
                        <a:pt x="1" y="274"/>
                      </a:lnTo>
                      <a:lnTo>
                        <a:pt x="0" y="266"/>
                      </a:lnTo>
                      <a:lnTo>
                        <a:pt x="0" y="258"/>
                      </a:lnTo>
                      <a:lnTo>
                        <a:pt x="3" y="249"/>
                      </a:lnTo>
                      <a:lnTo>
                        <a:pt x="7" y="241"/>
                      </a:lnTo>
                      <a:lnTo>
                        <a:pt x="14" y="233"/>
                      </a:lnTo>
                      <a:lnTo>
                        <a:pt x="28" y="222"/>
                      </a:lnTo>
                      <a:lnTo>
                        <a:pt x="42" y="211"/>
                      </a:lnTo>
                      <a:lnTo>
                        <a:pt x="58" y="201"/>
                      </a:lnTo>
                      <a:lnTo>
                        <a:pt x="73" y="191"/>
                      </a:lnTo>
                      <a:lnTo>
                        <a:pt x="90" y="182"/>
                      </a:lnTo>
                      <a:lnTo>
                        <a:pt x="106" y="172"/>
                      </a:lnTo>
                      <a:lnTo>
                        <a:pt x="123" y="163"/>
                      </a:lnTo>
                      <a:lnTo>
                        <a:pt x="139" y="154"/>
                      </a:lnTo>
                      <a:lnTo>
                        <a:pt x="158" y="145"/>
                      </a:lnTo>
                      <a:lnTo>
                        <a:pt x="175" y="137"/>
                      </a:lnTo>
                      <a:lnTo>
                        <a:pt x="193" y="129"/>
                      </a:lnTo>
                      <a:lnTo>
                        <a:pt x="212" y="120"/>
                      </a:lnTo>
                      <a:lnTo>
                        <a:pt x="231" y="112"/>
                      </a:lnTo>
                      <a:lnTo>
                        <a:pt x="250" y="105"/>
                      </a:lnTo>
                      <a:lnTo>
                        <a:pt x="269" y="97"/>
                      </a:lnTo>
                      <a:lnTo>
                        <a:pt x="289" y="90"/>
                      </a:lnTo>
                      <a:lnTo>
                        <a:pt x="309" y="83"/>
                      </a:lnTo>
                      <a:lnTo>
                        <a:pt x="329" y="76"/>
                      </a:lnTo>
                      <a:lnTo>
                        <a:pt x="349" y="69"/>
                      </a:lnTo>
                      <a:lnTo>
                        <a:pt x="370" y="63"/>
                      </a:lnTo>
                      <a:lnTo>
                        <a:pt x="390" y="56"/>
                      </a:lnTo>
                      <a:lnTo>
                        <a:pt x="411" y="50"/>
                      </a:lnTo>
                      <a:lnTo>
                        <a:pt x="432" y="44"/>
                      </a:lnTo>
                      <a:lnTo>
                        <a:pt x="453" y="39"/>
                      </a:lnTo>
                      <a:lnTo>
                        <a:pt x="475" y="33"/>
                      </a:lnTo>
                      <a:lnTo>
                        <a:pt x="496" y="28"/>
                      </a:lnTo>
                      <a:lnTo>
                        <a:pt x="518" y="22"/>
                      </a:lnTo>
                      <a:lnTo>
                        <a:pt x="539" y="18"/>
                      </a:lnTo>
                      <a:lnTo>
                        <a:pt x="561" y="13"/>
                      </a:lnTo>
                      <a:lnTo>
                        <a:pt x="582" y="8"/>
                      </a:lnTo>
                      <a:lnTo>
                        <a:pt x="604" y="4"/>
                      </a:lnTo>
                      <a:lnTo>
                        <a:pt x="625" y="0"/>
                      </a:lnTo>
                    </a:path>
                  </a:pathLst>
                </a:custGeom>
                <a:noFill/>
                <a:ln w="12700" cap="rnd" cmpd="sng">
                  <a:solidFill>
                    <a:srgbClr val="FFFFFF"/>
                  </a:solidFill>
                  <a:prstDash val="solid"/>
                  <a:round/>
                  <a:headEnd type="none" w="med" len="med"/>
                  <a:tailEnd type="none" w="med" len="med"/>
                </a:ln>
                <a:effectLst/>
              </p:spPr>
              <p:txBody>
                <a:bodyPr/>
                <a:lstStyle/>
                <a:p>
                  <a:endParaRPr lang="en-GB"/>
                </a:p>
              </p:txBody>
            </p:sp>
          </p:grpSp>
          <p:cxnSp>
            <p:nvCxnSpPr>
              <p:cNvPr id="138251" name="AutoShape 11"/>
              <p:cNvCxnSpPr>
                <a:cxnSpLocks noChangeShapeType="1"/>
              </p:cNvCxnSpPr>
              <p:nvPr/>
            </p:nvCxnSpPr>
            <p:spPr bwMode="auto">
              <a:xfrm rot="5400000">
                <a:off x="952" y="1956"/>
                <a:ext cx="1678" cy="998"/>
              </a:xfrm>
              <a:prstGeom prst="curvedConnector3">
                <a:avLst>
                  <a:gd name="adj1" fmla="val 46185"/>
                </a:avLst>
              </a:prstGeom>
              <a:noFill/>
              <a:ln w="73025">
                <a:solidFill>
                  <a:srgbClr val="969696"/>
                </a:solidFill>
                <a:round/>
                <a:headEnd/>
                <a:tailEnd/>
              </a:ln>
              <a:effectLst/>
            </p:spPr>
          </p:cxnSp>
          <p:sp useBgFill="1">
            <p:nvSpPr>
              <p:cNvPr id="138252" name="Rectangle 12"/>
              <p:cNvSpPr>
                <a:spLocks noChangeArrowheads="1"/>
              </p:cNvSpPr>
              <p:nvPr/>
            </p:nvSpPr>
            <p:spPr bwMode="auto">
              <a:xfrm rot="-424687">
                <a:off x="1020" y="1525"/>
                <a:ext cx="1542" cy="907"/>
              </a:xfrm>
              <a:prstGeom prst="rect">
                <a:avLst/>
              </a:prstGeom>
              <a:ln w="9525">
                <a:noFill/>
                <a:miter lim="800000"/>
                <a:headEnd/>
                <a:tailEnd/>
              </a:ln>
              <a:effectLst/>
            </p:spPr>
            <p:txBody>
              <a:bodyPr wrap="none" anchor="ctr"/>
              <a:lstStyle/>
              <a:p>
                <a:endParaRPr lang="en-GB"/>
              </a:p>
            </p:txBody>
          </p:sp>
        </p:grpSp>
        <p:sp useBgFill="1">
          <p:nvSpPr>
            <p:cNvPr id="138253" name="Rectangle 13"/>
            <p:cNvSpPr>
              <a:spLocks noChangeArrowheads="1"/>
            </p:cNvSpPr>
            <p:nvPr/>
          </p:nvSpPr>
          <p:spPr bwMode="auto">
            <a:xfrm rot="366592">
              <a:off x="1020" y="2886"/>
              <a:ext cx="680" cy="544"/>
            </a:xfrm>
            <a:prstGeom prst="rect">
              <a:avLst/>
            </a:prstGeom>
            <a:ln w="9525">
              <a:noFill/>
              <a:miter lim="800000"/>
              <a:headEnd/>
              <a:tailEnd/>
            </a:ln>
            <a:effectLst/>
          </p:spPr>
          <p:txBody>
            <a:bodyPr wrap="none" anchor="ctr"/>
            <a:lstStyle/>
            <a:p>
              <a:endParaRPr lang="en-GB"/>
            </a:p>
          </p:txBody>
        </p:sp>
      </p:grpSp>
      <p:sp>
        <p:nvSpPr>
          <p:cNvPr id="138254" name="Text Box 14"/>
          <p:cNvSpPr txBox="1">
            <a:spLocks noChangeArrowheads="1"/>
          </p:cNvSpPr>
          <p:nvPr/>
        </p:nvSpPr>
        <p:spPr bwMode="auto">
          <a:xfrm>
            <a:off x="0" y="1052736"/>
            <a:ext cx="9144000" cy="769441"/>
          </a:xfrm>
          <a:prstGeom prst="rect">
            <a:avLst/>
          </a:prstGeom>
          <a:noFill/>
          <a:ln w="0" algn="ctr">
            <a:noFill/>
            <a:miter lim="800000"/>
            <a:headEnd/>
            <a:tailEnd/>
          </a:ln>
          <a:effectLst/>
        </p:spPr>
        <p:txBody>
          <a:bodyPr wrap="square">
            <a:spAutoFit/>
          </a:bodyPr>
          <a:lstStyle/>
          <a:p>
            <a:pPr algn="ctr">
              <a:spcBef>
                <a:spcPct val="50000"/>
              </a:spcBef>
            </a:pPr>
            <a:r>
              <a:rPr lang="en-GB" sz="4400" b="1" dirty="0" smtClean="0">
                <a:solidFill>
                  <a:srgbClr val="FFFF00"/>
                </a:solidFill>
              </a:rPr>
              <a:t>Slot</a:t>
            </a:r>
            <a:endParaRPr lang="en-GB" sz="4400" b="1" dirty="0">
              <a:solidFill>
                <a:srgbClr val="FFFF00"/>
              </a:solidFill>
            </a:endParaRPr>
          </a:p>
        </p:txBody>
      </p:sp>
      <p:sp useBgFill="1">
        <p:nvSpPr>
          <p:cNvPr id="138255" name="Rectangle 15"/>
          <p:cNvSpPr>
            <a:spLocks noChangeArrowheads="1"/>
          </p:cNvSpPr>
          <p:nvPr/>
        </p:nvSpPr>
        <p:spPr bwMode="auto">
          <a:xfrm>
            <a:off x="611361" y="3069233"/>
            <a:ext cx="431800" cy="504825"/>
          </a:xfrm>
          <a:prstGeom prst="rect">
            <a:avLst/>
          </a:prstGeom>
          <a:ln w="12700">
            <a:noFill/>
            <a:miter lim="800000"/>
            <a:headEnd/>
            <a:tailEnd/>
          </a:ln>
          <a:effectLst/>
        </p:spPr>
        <p:txBody>
          <a:bodyPr wrap="none" anchor="ctr"/>
          <a:lstStyle/>
          <a:p>
            <a:endParaRPr lang="en-GB"/>
          </a:p>
        </p:txBody>
      </p:sp>
      <p:grpSp>
        <p:nvGrpSpPr>
          <p:cNvPr id="5" name="Group 16"/>
          <p:cNvGrpSpPr>
            <a:grpSpLocks/>
          </p:cNvGrpSpPr>
          <p:nvPr/>
        </p:nvGrpSpPr>
        <p:grpSpPr bwMode="auto">
          <a:xfrm rot="600000">
            <a:off x="1171749" y="2708870"/>
            <a:ext cx="4184650" cy="1008063"/>
            <a:chOff x="970" y="2325"/>
            <a:chExt cx="2636" cy="639"/>
          </a:xfrm>
        </p:grpSpPr>
        <p:sp>
          <p:nvSpPr>
            <p:cNvPr id="138257" name="Freeform 17"/>
            <p:cNvSpPr>
              <a:spLocks/>
            </p:cNvSpPr>
            <p:nvPr/>
          </p:nvSpPr>
          <p:spPr bwMode="auto">
            <a:xfrm>
              <a:off x="970" y="2325"/>
              <a:ext cx="2422" cy="639"/>
            </a:xfrm>
            <a:custGeom>
              <a:avLst/>
              <a:gdLst/>
              <a:ahLst/>
              <a:cxnLst>
                <a:cxn ang="0">
                  <a:pos x="0" y="597"/>
                </a:cxn>
                <a:cxn ang="0">
                  <a:pos x="96" y="619"/>
                </a:cxn>
                <a:cxn ang="0">
                  <a:pos x="358" y="593"/>
                </a:cxn>
                <a:cxn ang="0">
                  <a:pos x="480" y="343"/>
                </a:cxn>
                <a:cxn ang="0">
                  <a:pos x="674" y="115"/>
                </a:cxn>
                <a:cxn ang="0">
                  <a:pos x="1094" y="16"/>
                </a:cxn>
                <a:cxn ang="0">
                  <a:pos x="1638" y="16"/>
                </a:cxn>
                <a:cxn ang="0">
                  <a:pos x="2094" y="43"/>
                </a:cxn>
                <a:cxn ang="0">
                  <a:pos x="2422" y="75"/>
                </a:cxn>
              </a:cxnLst>
              <a:rect l="0" t="0" r="r" b="b"/>
              <a:pathLst>
                <a:path w="2422" h="639">
                  <a:moveTo>
                    <a:pt x="0" y="597"/>
                  </a:moveTo>
                  <a:cubicBezTo>
                    <a:pt x="16" y="601"/>
                    <a:pt x="36" y="620"/>
                    <a:pt x="96" y="619"/>
                  </a:cubicBezTo>
                  <a:cubicBezTo>
                    <a:pt x="156" y="618"/>
                    <a:pt x="294" y="639"/>
                    <a:pt x="358" y="593"/>
                  </a:cubicBezTo>
                  <a:cubicBezTo>
                    <a:pt x="422" y="547"/>
                    <a:pt x="427" y="423"/>
                    <a:pt x="480" y="343"/>
                  </a:cubicBezTo>
                  <a:cubicBezTo>
                    <a:pt x="533" y="263"/>
                    <a:pt x="572" y="169"/>
                    <a:pt x="674" y="115"/>
                  </a:cubicBezTo>
                  <a:cubicBezTo>
                    <a:pt x="776" y="61"/>
                    <a:pt x="933" y="32"/>
                    <a:pt x="1094" y="16"/>
                  </a:cubicBezTo>
                  <a:cubicBezTo>
                    <a:pt x="1255" y="0"/>
                    <a:pt x="1471" y="11"/>
                    <a:pt x="1638" y="16"/>
                  </a:cubicBezTo>
                  <a:cubicBezTo>
                    <a:pt x="1805" y="21"/>
                    <a:pt x="1963" y="33"/>
                    <a:pt x="2094" y="43"/>
                  </a:cubicBezTo>
                  <a:cubicBezTo>
                    <a:pt x="2225" y="53"/>
                    <a:pt x="2354" y="68"/>
                    <a:pt x="2422" y="75"/>
                  </a:cubicBezTo>
                </a:path>
              </a:pathLst>
            </a:custGeom>
            <a:noFill/>
            <a:ln w="38100">
              <a:solidFill>
                <a:srgbClr val="00FFFF"/>
              </a:solidFill>
              <a:round/>
              <a:headEnd/>
              <a:tailEnd/>
            </a:ln>
            <a:effectLst/>
          </p:spPr>
          <p:txBody>
            <a:bodyPr/>
            <a:lstStyle/>
            <a:p>
              <a:endParaRPr lang="en-GB"/>
            </a:p>
          </p:txBody>
        </p:sp>
        <p:sp>
          <p:nvSpPr>
            <p:cNvPr id="138258" name="Line 18"/>
            <p:cNvSpPr>
              <a:spLocks noChangeShapeType="1"/>
            </p:cNvSpPr>
            <p:nvPr/>
          </p:nvSpPr>
          <p:spPr bwMode="auto">
            <a:xfrm rot="21360000">
              <a:off x="3379" y="2389"/>
              <a:ext cx="227" cy="45"/>
            </a:xfrm>
            <a:prstGeom prst="line">
              <a:avLst/>
            </a:prstGeom>
            <a:noFill/>
            <a:ln w="38100">
              <a:solidFill>
                <a:srgbClr val="00FFFF"/>
              </a:solidFill>
              <a:round/>
              <a:headEnd/>
              <a:tailEnd type="triangle" w="med" len="med"/>
            </a:ln>
            <a:effectLst/>
          </p:spPr>
          <p:txBody>
            <a:bodyPr/>
            <a:lstStyle/>
            <a:p>
              <a:endParaRPr lang="en-GB"/>
            </a:p>
          </p:txBody>
        </p:sp>
      </p:grpSp>
      <p:sp>
        <p:nvSpPr>
          <p:cNvPr id="245772" name="Rectangle 12"/>
          <p:cNvSpPr>
            <a:spLocks noChangeArrowheads="1"/>
          </p:cNvSpPr>
          <p:nvPr/>
        </p:nvSpPr>
        <p:spPr bwMode="auto">
          <a:xfrm>
            <a:off x="0" y="4797152"/>
            <a:ext cx="9144000" cy="520655"/>
          </a:xfrm>
          <a:prstGeom prst="rect">
            <a:avLst/>
          </a:prstGeom>
          <a:noFill/>
          <a:ln w="12700">
            <a:noFill/>
            <a:miter lim="800000"/>
            <a:headEnd/>
            <a:tailEnd/>
          </a:ln>
        </p:spPr>
        <p:txBody>
          <a:bodyPr wrap="square" lIns="90488" tIns="44450" rIns="90488" bIns="44450">
            <a:spAutoFit/>
          </a:bodyPr>
          <a:lstStyle/>
          <a:p>
            <a:pPr algn="ctr" eaLnBrk="0" hangingPunct="0">
              <a:spcBef>
                <a:spcPct val="50000"/>
              </a:spcBef>
            </a:pPr>
            <a:r>
              <a:rPr lang="en-GB" sz="2800" b="1" dirty="0">
                <a:solidFill>
                  <a:srgbClr val="FFFF00"/>
                </a:solidFill>
              </a:rPr>
              <a:t>40% </a:t>
            </a:r>
            <a:r>
              <a:rPr lang="en-GB" sz="2800" b="1" dirty="0" smtClean="0">
                <a:solidFill>
                  <a:srgbClr val="FFFF00"/>
                </a:solidFill>
              </a:rPr>
              <a:t>increase </a:t>
            </a:r>
            <a:r>
              <a:rPr lang="en-GB" sz="2800" b="1" dirty="0">
                <a:solidFill>
                  <a:srgbClr val="FFFF00"/>
                </a:solidFill>
              </a:rPr>
              <a:t>C</a:t>
            </a:r>
            <a:r>
              <a:rPr lang="en-GB" sz="2800" b="1" baseline="-25000" dirty="0">
                <a:solidFill>
                  <a:srgbClr val="FFFF00"/>
                </a:solidFill>
              </a:rPr>
              <a:t>LMAX </a:t>
            </a:r>
            <a:r>
              <a:rPr lang="en-GB" sz="2800" b="1" dirty="0">
                <a:solidFill>
                  <a:srgbClr val="FFFF00"/>
                </a:solidFill>
              </a:rPr>
              <a:t>   Critical </a:t>
            </a:r>
            <a:r>
              <a:rPr lang="en-GB" sz="2800" b="1" dirty="0" smtClean="0">
                <a:solidFill>
                  <a:srgbClr val="FFFF00"/>
                </a:solidFill>
              </a:rPr>
              <a:t>angle </a:t>
            </a:r>
            <a:r>
              <a:rPr lang="en-GB" sz="2800" b="1" dirty="0">
                <a:solidFill>
                  <a:srgbClr val="FFFF00"/>
                </a:solidFill>
              </a:rPr>
              <a:t>20</a:t>
            </a:r>
            <a:r>
              <a:rPr lang="en-GB" sz="2800" b="1" baseline="30000" dirty="0">
                <a:solidFill>
                  <a:srgbClr val="FFFF00"/>
                </a:solidFill>
              </a:rPr>
              <a: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20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45772"/>
                                        </p:tgtEl>
                                        <p:attrNameLst>
                                          <p:attrName>style.visibility</p:attrName>
                                        </p:attrNameLst>
                                      </p:cBhvr>
                                      <p:to>
                                        <p:strVal val="visible"/>
                                      </p:to>
                                    </p:set>
                                    <p:animEffect transition="in" filter="fade">
                                      <p:cBhvr>
                                        <p:cTn id="16" dur="1000"/>
                                        <p:tgtEl>
                                          <p:spTgt spid="2457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72" grpId="0"/>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 y="430213"/>
            <a:ext cx="9144000" cy="701731"/>
          </a:xfrm>
        </p:spPr>
        <p:txBody>
          <a:bodyPr/>
          <a:lstStyle/>
          <a:p>
            <a:pPr algn="ctr"/>
            <a:r>
              <a:rPr lang="en-GB" dirty="0" smtClean="0">
                <a:solidFill>
                  <a:srgbClr val="FFFF00"/>
                </a:solidFill>
                <a:latin typeface="Arial" charset="0"/>
              </a:rPr>
              <a:t>Flaps</a:t>
            </a:r>
          </a:p>
        </p:txBody>
      </p:sp>
      <p:sp>
        <p:nvSpPr>
          <p:cNvPr id="322563" name="Text Box 3"/>
          <p:cNvSpPr txBox="1">
            <a:spLocks noChangeArrowheads="1"/>
          </p:cNvSpPr>
          <p:nvPr/>
        </p:nvSpPr>
        <p:spPr bwMode="auto">
          <a:xfrm>
            <a:off x="323528" y="1196752"/>
            <a:ext cx="8820472" cy="646331"/>
          </a:xfrm>
          <a:prstGeom prst="rect">
            <a:avLst/>
          </a:prstGeom>
          <a:noFill/>
          <a:ln w="0" algn="ctr">
            <a:noFill/>
            <a:miter lim="800000"/>
            <a:headEnd/>
            <a:tailEnd/>
          </a:ln>
        </p:spPr>
        <p:txBody>
          <a:bodyPr wrap="square">
            <a:spAutoFit/>
          </a:bodyPr>
          <a:lstStyle/>
          <a:p>
            <a:pPr>
              <a:spcBef>
                <a:spcPct val="50000"/>
              </a:spcBef>
            </a:pPr>
            <a:r>
              <a:rPr lang="en-GB" sz="3600" b="1" dirty="0" smtClean="0">
                <a:solidFill>
                  <a:srgbClr val="FFFF00"/>
                </a:solidFill>
              </a:rPr>
              <a:t>What </a:t>
            </a:r>
            <a:r>
              <a:rPr lang="en-GB" sz="3600" b="1" dirty="0">
                <a:solidFill>
                  <a:srgbClr val="FFFF00"/>
                </a:solidFill>
              </a:rPr>
              <a:t>about </a:t>
            </a:r>
            <a:r>
              <a:rPr lang="en-GB" sz="3600" b="1" dirty="0" smtClean="0">
                <a:solidFill>
                  <a:srgbClr val="FFFF00"/>
                </a:solidFill>
              </a:rPr>
              <a:t>drag</a:t>
            </a:r>
            <a:r>
              <a:rPr lang="en-GB" sz="3600" b="1" dirty="0">
                <a:solidFill>
                  <a:srgbClr val="FFFF00"/>
                </a:solidFill>
              </a:rPr>
              <a:t>?</a:t>
            </a:r>
          </a:p>
        </p:txBody>
      </p:sp>
      <p:grpSp>
        <p:nvGrpSpPr>
          <p:cNvPr id="2" name="Group 28"/>
          <p:cNvGrpSpPr>
            <a:grpSpLocks/>
          </p:cNvGrpSpPr>
          <p:nvPr/>
        </p:nvGrpSpPr>
        <p:grpSpPr bwMode="auto">
          <a:xfrm>
            <a:off x="1907704" y="2852936"/>
            <a:ext cx="4700588" cy="758825"/>
            <a:chOff x="884" y="2024"/>
            <a:chExt cx="2961" cy="478"/>
          </a:xfrm>
        </p:grpSpPr>
        <p:sp>
          <p:nvSpPr>
            <p:cNvPr id="46094" name="Freeform 6"/>
            <p:cNvSpPr>
              <a:spLocks/>
            </p:cNvSpPr>
            <p:nvPr/>
          </p:nvSpPr>
          <p:spPr bwMode="auto">
            <a:xfrm>
              <a:off x="1311" y="2024"/>
              <a:ext cx="2534" cy="478"/>
            </a:xfrm>
            <a:custGeom>
              <a:avLst/>
              <a:gdLst>
                <a:gd name="T0" fmla="*/ 2214 w 2693"/>
                <a:gd name="T1" fmla="*/ 138 h 524"/>
                <a:gd name="T2" fmla="*/ 2163 w 2693"/>
                <a:gd name="T3" fmla="*/ 152 h 524"/>
                <a:gd name="T4" fmla="*/ 2119 w 2693"/>
                <a:gd name="T5" fmla="*/ 177 h 524"/>
                <a:gd name="T6" fmla="*/ 2084 w 2693"/>
                <a:gd name="T7" fmla="*/ 210 h 524"/>
                <a:gd name="T8" fmla="*/ 2063 w 2693"/>
                <a:gd name="T9" fmla="*/ 246 h 524"/>
                <a:gd name="T10" fmla="*/ 2054 w 2693"/>
                <a:gd name="T11" fmla="*/ 287 h 524"/>
                <a:gd name="T12" fmla="*/ 2062 w 2693"/>
                <a:gd name="T13" fmla="*/ 327 h 524"/>
                <a:gd name="T14" fmla="*/ 2089 w 2693"/>
                <a:gd name="T15" fmla="*/ 368 h 524"/>
                <a:gd name="T16" fmla="*/ 2056 w 2693"/>
                <a:gd name="T17" fmla="*/ 388 h 524"/>
                <a:gd name="T18" fmla="*/ 1944 w 2693"/>
                <a:gd name="T19" fmla="*/ 390 h 524"/>
                <a:gd name="T20" fmla="*/ 1827 w 2693"/>
                <a:gd name="T21" fmla="*/ 393 h 524"/>
                <a:gd name="T22" fmla="*/ 1704 w 2693"/>
                <a:gd name="T23" fmla="*/ 394 h 524"/>
                <a:gd name="T24" fmla="*/ 1576 w 2693"/>
                <a:gd name="T25" fmla="*/ 395 h 524"/>
                <a:gd name="T26" fmla="*/ 1446 w 2693"/>
                <a:gd name="T27" fmla="*/ 397 h 524"/>
                <a:gd name="T28" fmla="*/ 1312 w 2693"/>
                <a:gd name="T29" fmla="*/ 397 h 524"/>
                <a:gd name="T30" fmla="*/ 1177 w 2693"/>
                <a:gd name="T31" fmla="*/ 397 h 524"/>
                <a:gd name="T32" fmla="*/ 1041 w 2693"/>
                <a:gd name="T33" fmla="*/ 396 h 524"/>
                <a:gd name="T34" fmla="*/ 906 w 2693"/>
                <a:gd name="T35" fmla="*/ 395 h 524"/>
                <a:gd name="T36" fmla="*/ 773 w 2693"/>
                <a:gd name="T37" fmla="*/ 393 h 524"/>
                <a:gd name="T38" fmla="*/ 642 w 2693"/>
                <a:gd name="T39" fmla="*/ 392 h 524"/>
                <a:gd name="T40" fmla="*/ 516 w 2693"/>
                <a:gd name="T41" fmla="*/ 390 h 524"/>
                <a:gd name="T42" fmla="*/ 391 w 2693"/>
                <a:gd name="T43" fmla="*/ 386 h 524"/>
                <a:gd name="T44" fmla="*/ 276 w 2693"/>
                <a:gd name="T45" fmla="*/ 383 h 524"/>
                <a:gd name="T46" fmla="*/ 167 w 2693"/>
                <a:gd name="T47" fmla="*/ 378 h 524"/>
                <a:gd name="T48" fmla="*/ 113 w 2693"/>
                <a:gd name="T49" fmla="*/ 376 h 524"/>
                <a:gd name="T50" fmla="*/ 104 w 2693"/>
                <a:gd name="T51" fmla="*/ 375 h 524"/>
                <a:gd name="T52" fmla="*/ 92 w 2693"/>
                <a:gd name="T53" fmla="*/ 373 h 524"/>
                <a:gd name="T54" fmla="*/ 78 w 2693"/>
                <a:gd name="T55" fmla="*/ 368 h 524"/>
                <a:gd name="T56" fmla="*/ 63 w 2693"/>
                <a:gd name="T57" fmla="*/ 362 h 524"/>
                <a:gd name="T58" fmla="*/ 47 w 2693"/>
                <a:gd name="T59" fmla="*/ 354 h 524"/>
                <a:gd name="T60" fmla="*/ 32 w 2693"/>
                <a:gd name="T61" fmla="*/ 342 h 524"/>
                <a:gd name="T62" fmla="*/ 19 w 2693"/>
                <a:gd name="T63" fmla="*/ 329 h 524"/>
                <a:gd name="T64" fmla="*/ 8 w 2693"/>
                <a:gd name="T65" fmla="*/ 312 h 524"/>
                <a:gd name="T66" fmla="*/ 2 w 2693"/>
                <a:gd name="T67" fmla="*/ 292 h 524"/>
                <a:gd name="T68" fmla="*/ 0 w 2693"/>
                <a:gd name="T69" fmla="*/ 267 h 524"/>
                <a:gd name="T70" fmla="*/ 5 w 2693"/>
                <a:gd name="T71" fmla="*/ 239 h 524"/>
                <a:gd name="T72" fmla="*/ 16 w 2693"/>
                <a:gd name="T73" fmla="*/ 205 h 524"/>
                <a:gd name="T74" fmla="*/ 36 w 2693"/>
                <a:gd name="T75" fmla="*/ 169 h 524"/>
                <a:gd name="T76" fmla="*/ 64 w 2693"/>
                <a:gd name="T77" fmla="*/ 126 h 524"/>
                <a:gd name="T78" fmla="*/ 104 w 2693"/>
                <a:gd name="T79" fmla="*/ 77 h 524"/>
                <a:gd name="T80" fmla="*/ 183 w 2693"/>
                <a:gd name="T81" fmla="*/ 41 h 524"/>
                <a:gd name="T82" fmla="*/ 300 w 2693"/>
                <a:gd name="T83" fmla="*/ 25 h 524"/>
                <a:gd name="T84" fmla="*/ 422 w 2693"/>
                <a:gd name="T85" fmla="*/ 14 h 524"/>
                <a:gd name="T86" fmla="*/ 551 w 2693"/>
                <a:gd name="T87" fmla="*/ 5 h 524"/>
                <a:gd name="T88" fmla="*/ 684 w 2693"/>
                <a:gd name="T89" fmla="*/ 1 h 524"/>
                <a:gd name="T90" fmla="*/ 821 w 2693"/>
                <a:gd name="T91" fmla="*/ 0 h 524"/>
                <a:gd name="T92" fmla="*/ 960 w 2693"/>
                <a:gd name="T93" fmla="*/ 3 h 524"/>
                <a:gd name="T94" fmla="*/ 1102 w 2693"/>
                <a:gd name="T95" fmla="*/ 7 h 524"/>
                <a:gd name="T96" fmla="*/ 1243 w 2693"/>
                <a:gd name="T97" fmla="*/ 15 h 524"/>
                <a:gd name="T98" fmla="*/ 1386 w 2693"/>
                <a:gd name="T99" fmla="*/ 25 h 524"/>
                <a:gd name="T100" fmla="*/ 1525 w 2693"/>
                <a:gd name="T101" fmla="*/ 38 h 524"/>
                <a:gd name="T102" fmla="*/ 1665 w 2693"/>
                <a:gd name="T103" fmla="*/ 52 h 524"/>
                <a:gd name="T104" fmla="*/ 1801 w 2693"/>
                <a:gd name="T105" fmla="*/ 68 h 524"/>
                <a:gd name="T106" fmla="*/ 1934 w 2693"/>
                <a:gd name="T107" fmla="*/ 86 h 524"/>
                <a:gd name="T108" fmla="*/ 2062 w 2693"/>
                <a:gd name="T109" fmla="*/ 105 h 524"/>
                <a:gd name="T110" fmla="*/ 2184 w 2693"/>
                <a:gd name="T111" fmla="*/ 125 h 52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693"/>
                <a:gd name="T169" fmla="*/ 0 h 524"/>
                <a:gd name="T170" fmla="*/ 2693 w 2693"/>
                <a:gd name="T171" fmla="*/ 524 h 52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693" h="524">
                  <a:moveTo>
                    <a:pt x="2692" y="178"/>
                  </a:moveTo>
                  <a:lnTo>
                    <a:pt x="2658" y="182"/>
                  </a:lnTo>
                  <a:lnTo>
                    <a:pt x="2626" y="189"/>
                  </a:lnTo>
                  <a:lnTo>
                    <a:pt x="2596" y="201"/>
                  </a:lnTo>
                  <a:lnTo>
                    <a:pt x="2567" y="216"/>
                  </a:lnTo>
                  <a:lnTo>
                    <a:pt x="2543" y="233"/>
                  </a:lnTo>
                  <a:lnTo>
                    <a:pt x="2521" y="253"/>
                  </a:lnTo>
                  <a:lnTo>
                    <a:pt x="2502" y="276"/>
                  </a:lnTo>
                  <a:lnTo>
                    <a:pt x="2487" y="299"/>
                  </a:lnTo>
                  <a:lnTo>
                    <a:pt x="2476" y="325"/>
                  </a:lnTo>
                  <a:lnTo>
                    <a:pt x="2469" y="351"/>
                  </a:lnTo>
                  <a:lnTo>
                    <a:pt x="2466" y="378"/>
                  </a:lnTo>
                  <a:lnTo>
                    <a:pt x="2469" y="405"/>
                  </a:lnTo>
                  <a:lnTo>
                    <a:pt x="2475" y="432"/>
                  </a:lnTo>
                  <a:lnTo>
                    <a:pt x="2488" y="459"/>
                  </a:lnTo>
                  <a:lnTo>
                    <a:pt x="2507" y="485"/>
                  </a:lnTo>
                  <a:lnTo>
                    <a:pt x="2531" y="510"/>
                  </a:lnTo>
                  <a:lnTo>
                    <a:pt x="2468" y="511"/>
                  </a:lnTo>
                  <a:lnTo>
                    <a:pt x="2402" y="513"/>
                  </a:lnTo>
                  <a:lnTo>
                    <a:pt x="2334" y="514"/>
                  </a:lnTo>
                  <a:lnTo>
                    <a:pt x="2266" y="516"/>
                  </a:lnTo>
                  <a:lnTo>
                    <a:pt x="2194" y="517"/>
                  </a:lnTo>
                  <a:lnTo>
                    <a:pt x="2120" y="519"/>
                  </a:lnTo>
                  <a:lnTo>
                    <a:pt x="2046" y="520"/>
                  </a:lnTo>
                  <a:lnTo>
                    <a:pt x="1970" y="520"/>
                  </a:lnTo>
                  <a:lnTo>
                    <a:pt x="1892" y="521"/>
                  </a:lnTo>
                  <a:lnTo>
                    <a:pt x="1814" y="522"/>
                  </a:lnTo>
                  <a:lnTo>
                    <a:pt x="1735" y="523"/>
                  </a:lnTo>
                  <a:lnTo>
                    <a:pt x="1655" y="523"/>
                  </a:lnTo>
                  <a:lnTo>
                    <a:pt x="1574" y="523"/>
                  </a:lnTo>
                  <a:lnTo>
                    <a:pt x="1493" y="523"/>
                  </a:lnTo>
                  <a:lnTo>
                    <a:pt x="1413" y="523"/>
                  </a:lnTo>
                  <a:lnTo>
                    <a:pt x="1330" y="523"/>
                  </a:lnTo>
                  <a:lnTo>
                    <a:pt x="1249" y="522"/>
                  </a:lnTo>
                  <a:lnTo>
                    <a:pt x="1168" y="521"/>
                  </a:lnTo>
                  <a:lnTo>
                    <a:pt x="1087" y="521"/>
                  </a:lnTo>
                  <a:lnTo>
                    <a:pt x="1006" y="520"/>
                  </a:lnTo>
                  <a:lnTo>
                    <a:pt x="927" y="519"/>
                  </a:lnTo>
                  <a:lnTo>
                    <a:pt x="848" y="518"/>
                  </a:lnTo>
                  <a:lnTo>
                    <a:pt x="770" y="516"/>
                  </a:lnTo>
                  <a:lnTo>
                    <a:pt x="693" y="514"/>
                  </a:lnTo>
                  <a:lnTo>
                    <a:pt x="618" y="513"/>
                  </a:lnTo>
                  <a:lnTo>
                    <a:pt x="544" y="511"/>
                  </a:lnTo>
                  <a:lnTo>
                    <a:pt x="470" y="509"/>
                  </a:lnTo>
                  <a:lnTo>
                    <a:pt x="401" y="506"/>
                  </a:lnTo>
                  <a:lnTo>
                    <a:pt x="331" y="504"/>
                  </a:lnTo>
                  <a:lnTo>
                    <a:pt x="264" y="501"/>
                  </a:lnTo>
                  <a:lnTo>
                    <a:pt x="200" y="498"/>
                  </a:lnTo>
                  <a:lnTo>
                    <a:pt x="137" y="496"/>
                  </a:lnTo>
                  <a:lnTo>
                    <a:pt x="135" y="496"/>
                  </a:lnTo>
                  <a:lnTo>
                    <a:pt x="131" y="495"/>
                  </a:lnTo>
                  <a:lnTo>
                    <a:pt x="125" y="494"/>
                  </a:lnTo>
                  <a:lnTo>
                    <a:pt x="118" y="493"/>
                  </a:lnTo>
                  <a:lnTo>
                    <a:pt x="111" y="491"/>
                  </a:lnTo>
                  <a:lnTo>
                    <a:pt x="103" y="488"/>
                  </a:lnTo>
                  <a:lnTo>
                    <a:pt x="94" y="485"/>
                  </a:lnTo>
                  <a:lnTo>
                    <a:pt x="85" y="481"/>
                  </a:lnTo>
                  <a:lnTo>
                    <a:pt x="75" y="477"/>
                  </a:lnTo>
                  <a:lnTo>
                    <a:pt x="66" y="472"/>
                  </a:lnTo>
                  <a:lnTo>
                    <a:pt x="56" y="466"/>
                  </a:lnTo>
                  <a:lnTo>
                    <a:pt x="47" y="459"/>
                  </a:lnTo>
                  <a:lnTo>
                    <a:pt x="38" y="451"/>
                  </a:lnTo>
                  <a:lnTo>
                    <a:pt x="30" y="444"/>
                  </a:lnTo>
                  <a:lnTo>
                    <a:pt x="22" y="434"/>
                  </a:lnTo>
                  <a:lnTo>
                    <a:pt x="15" y="423"/>
                  </a:lnTo>
                  <a:lnTo>
                    <a:pt x="10" y="411"/>
                  </a:lnTo>
                  <a:lnTo>
                    <a:pt x="5" y="398"/>
                  </a:lnTo>
                  <a:lnTo>
                    <a:pt x="2" y="385"/>
                  </a:lnTo>
                  <a:lnTo>
                    <a:pt x="0" y="369"/>
                  </a:lnTo>
                  <a:lnTo>
                    <a:pt x="0" y="352"/>
                  </a:lnTo>
                  <a:lnTo>
                    <a:pt x="2" y="334"/>
                  </a:lnTo>
                  <a:lnTo>
                    <a:pt x="5" y="315"/>
                  </a:lnTo>
                  <a:lnTo>
                    <a:pt x="11" y="293"/>
                  </a:lnTo>
                  <a:lnTo>
                    <a:pt x="19" y="271"/>
                  </a:lnTo>
                  <a:lnTo>
                    <a:pt x="30" y="247"/>
                  </a:lnTo>
                  <a:lnTo>
                    <a:pt x="43" y="222"/>
                  </a:lnTo>
                  <a:lnTo>
                    <a:pt x="59" y="194"/>
                  </a:lnTo>
                  <a:lnTo>
                    <a:pt x="77" y="165"/>
                  </a:lnTo>
                  <a:lnTo>
                    <a:pt x="100" y="134"/>
                  </a:lnTo>
                  <a:lnTo>
                    <a:pt x="124" y="101"/>
                  </a:lnTo>
                  <a:lnTo>
                    <a:pt x="152" y="67"/>
                  </a:lnTo>
                  <a:lnTo>
                    <a:pt x="219" y="54"/>
                  </a:lnTo>
                  <a:lnTo>
                    <a:pt x="288" y="43"/>
                  </a:lnTo>
                  <a:lnTo>
                    <a:pt x="360" y="33"/>
                  </a:lnTo>
                  <a:lnTo>
                    <a:pt x="432" y="25"/>
                  </a:lnTo>
                  <a:lnTo>
                    <a:pt x="507" y="17"/>
                  </a:lnTo>
                  <a:lnTo>
                    <a:pt x="584" y="12"/>
                  </a:lnTo>
                  <a:lnTo>
                    <a:pt x="662" y="7"/>
                  </a:lnTo>
                  <a:lnTo>
                    <a:pt x="741" y="3"/>
                  </a:lnTo>
                  <a:lnTo>
                    <a:pt x="822" y="1"/>
                  </a:lnTo>
                  <a:lnTo>
                    <a:pt x="903" y="0"/>
                  </a:lnTo>
                  <a:lnTo>
                    <a:pt x="985" y="0"/>
                  </a:lnTo>
                  <a:lnTo>
                    <a:pt x="1068" y="1"/>
                  </a:lnTo>
                  <a:lnTo>
                    <a:pt x="1152" y="3"/>
                  </a:lnTo>
                  <a:lnTo>
                    <a:pt x="1236" y="6"/>
                  </a:lnTo>
                  <a:lnTo>
                    <a:pt x="1322" y="10"/>
                  </a:lnTo>
                  <a:lnTo>
                    <a:pt x="1407" y="15"/>
                  </a:lnTo>
                  <a:lnTo>
                    <a:pt x="1492" y="20"/>
                  </a:lnTo>
                  <a:lnTo>
                    <a:pt x="1577" y="26"/>
                  </a:lnTo>
                  <a:lnTo>
                    <a:pt x="1663" y="33"/>
                  </a:lnTo>
                  <a:lnTo>
                    <a:pt x="1747" y="41"/>
                  </a:lnTo>
                  <a:lnTo>
                    <a:pt x="1831" y="50"/>
                  </a:lnTo>
                  <a:lnTo>
                    <a:pt x="1915" y="59"/>
                  </a:lnTo>
                  <a:lnTo>
                    <a:pt x="1999" y="69"/>
                  </a:lnTo>
                  <a:lnTo>
                    <a:pt x="2081" y="79"/>
                  </a:lnTo>
                  <a:lnTo>
                    <a:pt x="2162" y="90"/>
                  </a:lnTo>
                  <a:lnTo>
                    <a:pt x="2242" y="102"/>
                  </a:lnTo>
                  <a:lnTo>
                    <a:pt x="2321" y="113"/>
                  </a:lnTo>
                  <a:lnTo>
                    <a:pt x="2399" y="126"/>
                  </a:lnTo>
                  <a:lnTo>
                    <a:pt x="2475" y="138"/>
                  </a:lnTo>
                  <a:lnTo>
                    <a:pt x="2549" y="151"/>
                  </a:lnTo>
                  <a:lnTo>
                    <a:pt x="2622" y="164"/>
                  </a:lnTo>
                  <a:lnTo>
                    <a:pt x="2692" y="178"/>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46095" name="Freeform 7"/>
            <p:cNvSpPr>
              <a:spLocks/>
            </p:cNvSpPr>
            <p:nvPr/>
          </p:nvSpPr>
          <p:spPr bwMode="auto">
            <a:xfrm>
              <a:off x="884" y="2094"/>
              <a:ext cx="580" cy="385"/>
            </a:xfrm>
            <a:custGeom>
              <a:avLst/>
              <a:gdLst>
                <a:gd name="T0" fmla="*/ 491 w 616"/>
                <a:gd name="T1" fmla="*/ 26 h 422"/>
                <a:gd name="T2" fmla="*/ 452 w 616"/>
                <a:gd name="T3" fmla="*/ 73 h 422"/>
                <a:gd name="T4" fmla="*/ 427 w 616"/>
                <a:gd name="T5" fmla="*/ 115 h 422"/>
                <a:gd name="T6" fmla="*/ 410 w 616"/>
                <a:gd name="T7" fmla="*/ 151 h 422"/>
                <a:gd name="T8" fmla="*/ 401 w 616"/>
                <a:gd name="T9" fmla="*/ 185 h 422"/>
                <a:gd name="T10" fmla="*/ 400 w 616"/>
                <a:gd name="T11" fmla="*/ 213 h 422"/>
                <a:gd name="T12" fmla="*/ 403 w 616"/>
                <a:gd name="T13" fmla="*/ 239 h 422"/>
                <a:gd name="T14" fmla="*/ 412 w 616"/>
                <a:gd name="T15" fmla="*/ 260 h 422"/>
                <a:gd name="T16" fmla="*/ 424 w 616"/>
                <a:gd name="T17" fmla="*/ 276 h 422"/>
                <a:gd name="T18" fmla="*/ 437 w 616"/>
                <a:gd name="T19" fmla="*/ 290 h 422"/>
                <a:gd name="T20" fmla="*/ 451 w 616"/>
                <a:gd name="T21" fmla="*/ 302 h 422"/>
                <a:gd name="T22" fmla="*/ 464 w 616"/>
                <a:gd name="T23" fmla="*/ 309 h 422"/>
                <a:gd name="T24" fmla="*/ 477 w 616"/>
                <a:gd name="T25" fmla="*/ 316 h 422"/>
                <a:gd name="T26" fmla="*/ 484 w 616"/>
                <a:gd name="T27" fmla="*/ 318 h 422"/>
                <a:gd name="T28" fmla="*/ 484 w 616"/>
                <a:gd name="T29" fmla="*/ 318 h 422"/>
                <a:gd name="T30" fmla="*/ 450 w 616"/>
                <a:gd name="T31" fmla="*/ 317 h 422"/>
                <a:gd name="T32" fmla="*/ 395 w 616"/>
                <a:gd name="T33" fmla="*/ 314 h 422"/>
                <a:gd name="T34" fmla="*/ 341 w 616"/>
                <a:gd name="T35" fmla="*/ 308 h 422"/>
                <a:gd name="T36" fmla="*/ 291 w 616"/>
                <a:gd name="T37" fmla="*/ 304 h 422"/>
                <a:gd name="T38" fmla="*/ 243 w 616"/>
                <a:gd name="T39" fmla="*/ 297 h 422"/>
                <a:gd name="T40" fmla="*/ 199 w 616"/>
                <a:gd name="T41" fmla="*/ 289 h 422"/>
                <a:gd name="T42" fmla="*/ 159 w 616"/>
                <a:gd name="T43" fmla="*/ 280 h 422"/>
                <a:gd name="T44" fmla="*/ 121 w 616"/>
                <a:gd name="T45" fmla="*/ 272 h 422"/>
                <a:gd name="T46" fmla="*/ 89 w 616"/>
                <a:gd name="T47" fmla="*/ 261 h 422"/>
                <a:gd name="T48" fmla="*/ 62 w 616"/>
                <a:gd name="T49" fmla="*/ 250 h 422"/>
                <a:gd name="T50" fmla="*/ 38 w 616"/>
                <a:gd name="T51" fmla="*/ 240 h 422"/>
                <a:gd name="T52" fmla="*/ 22 w 616"/>
                <a:gd name="T53" fmla="*/ 228 h 422"/>
                <a:gd name="T54" fmla="*/ 8 w 616"/>
                <a:gd name="T55" fmla="*/ 215 h 422"/>
                <a:gd name="T56" fmla="*/ 1 w 616"/>
                <a:gd name="T57" fmla="*/ 204 h 422"/>
                <a:gd name="T58" fmla="*/ 0 w 616"/>
                <a:gd name="T59" fmla="*/ 192 h 422"/>
                <a:gd name="T60" fmla="*/ 7 w 616"/>
                <a:gd name="T61" fmla="*/ 178 h 422"/>
                <a:gd name="T62" fmla="*/ 23 w 616"/>
                <a:gd name="T63" fmla="*/ 165 h 422"/>
                <a:gd name="T64" fmla="*/ 48 w 616"/>
                <a:gd name="T65" fmla="*/ 150 h 422"/>
                <a:gd name="T66" fmla="*/ 74 w 616"/>
                <a:gd name="T67" fmla="*/ 136 h 422"/>
                <a:gd name="T68" fmla="*/ 101 w 616"/>
                <a:gd name="T69" fmla="*/ 121 h 422"/>
                <a:gd name="T70" fmla="*/ 129 w 616"/>
                <a:gd name="T71" fmla="*/ 109 h 422"/>
                <a:gd name="T72" fmla="*/ 159 w 616"/>
                <a:gd name="T73" fmla="*/ 96 h 422"/>
                <a:gd name="T74" fmla="*/ 189 w 616"/>
                <a:gd name="T75" fmla="*/ 83 h 422"/>
                <a:gd name="T76" fmla="*/ 221 w 616"/>
                <a:gd name="T77" fmla="*/ 72 h 422"/>
                <a:gd name="T78" fmla="*/ 253 w 616"/>
                <a:gd name="T79" fmla="*/ 62 h 422"/>
                <a:gd name="T80" fmla="*/ 286 w 616"/>
                <a:gd name="T81" fmla="*/ 52 h 422"/>
                <a:gd name="T82" fmla="*/ 321 w 616"/>
                <a:gd name="T83" fmla="*/ 43 h 422"/>
                <a:gd name="T84" fmla="*/ 355 w 616"/>
                <a:gd name="T85" fmla="*/ 33 h 422"/>
                <a:gd name="T86" fmla="*/ 390 w 616"/>
                <a:gd name="T87" fmla="*/ 24 h 422"/>
                <a:gd name="T88" fmla="*/ 426 w 616"/>
                <a:gd name="T89" fmla="*/ 16 h 422"/>
                <a:gd name="T90" fmla="*/ 461 w 616"/>
                <a:gd name="T91" fmla="*/ 11 h 422"/>
                <a:gd name="T92" fmla="*/ 495 w 616"/>
                <a:gd name="T93" fmla="*/ 4 h 42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616"/>
                <a:gd name="T142" fmla="*/ 0 h 422"/>
                <a:gd name="T143" fmla="*/ 616 w 616"/>
                <a:gd name="T144" fmla="*/ 422 h 422"/>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616" h="422">
                  <a:moveTo>
                    <a:pt x="615" y="0"/>
                  </a:moveTo>
                  <a:lnTo>
                    <a:pt x="587" y="34"/>
                  </a:lnTo>
                  <a:lnTo>
                    <a:pt x="563" y="65"/>
                  </a:lnTo>
                  <a:lnTo>
                    <a:pt x="542" y="96"/>
                  </a:lnTo>
                  <a:lnTo>
                    <a:pt x="525" y="124"/>
                  </a:lnTo>
                  <a:lnTo>
                    <a:pt x="511" y="151"/>
                  </a:lnTo>
                  <a:lnTo>
                    <a:pt x="500" y="177"/>
                  </a:lnTo>
                  <a:lnTo>
                    <a:pt x="491" y="200"/>
                  </a:lnTo>
                  <a:lnTo>
                    <a:pt x="484" y="223"/>
                  </a:lnTo>
                  <a:lnTo>
                    <a:pt x="480" y="244"/>
                  </a:lnTo>
                  <a:lnTo>
                    <a:pt x="479" y="264"/>
                  </a:lnTo>
                  <a:lnTo>
                    <a:pt x="479" y="282"/>
                  </a:lnTo>
                  <a:lnTo>
                    <a:pt x="480" y="299"/>
                  </a:lnTo>
                  <a:lnTo>
                    <a:pt x="483" y="315"/>
                  </a:lnTo>
                  <a:lnTo>
                    <a:pt x="488" y="328"/>
                  </a:lnTo>
                  <a:lnTo>
                    <a:pt x="494" y="342"/>
                  </a:lnTo>
                  <a:lnTo>
                    <a:pt x="501" y="354"/>
                  </a:lnTo>
                  <a:lnTo>
                    <a:pt x="508" y="364"/>
                  </a:lnTo>
                  <a:lnTo>
                    <a:pt x="516" y="374"/>
                  </a:lnTo>
                  <a:lnTo>
                    <a:pt x="524" y="383"/>
                  </a:lnTo>
                  <a:lnTo>
                    <a:pt x="532" y="391"/>
                  </a:lnTo>
                  <a:lnTo>
                    <a:pt x="541" y="398"/>
                  </a:lnTo>
                  <a:lnTo>
                    <a:pt x="549" y="403"/>
                  </a:lnTo>
                  <a:lnTo>
                    <a:pt x="557" y="408"/>
                  </a:lnTo>
                  <a:lnTo>
                    <a:pt x="565" y="412"/>
                  </a:lnTo>
                  <a:lnTo>
                    <a:pt x="571" y="415"/>
                  </a:lnTo>
                  <a:lnTo>
                    <a:pt x="576" y="418"/>
                  </a:lnTo>
                  <a:lnTo>
                    <a:pt x="580" y="420"/>
                  </a:lnTo>
                  <a:lnTo>
                    <a:pt x="583" y="421"/>
                  </a:lnTo>
                  <a:lnTo>
                    <a:pt x="580" y="420"/>
                  </a:lnTo>
                  <a:lnTo>
                    <a:pt x="575" y="419"/>
                  </a:lnTo>
                  <a:lnTo>
                    <a:pt x="540" y="417"/>
                  </a:lnTo>
                  <a:lnTo>
                    <a:pt x="506" y="415"/>
                  </a:lnTo>
                  <a:lnTo>
                    <a:pt x="473" y="413"/>
                  </a:lnTo>
                  <a:lnTo>
                    <a:pt x="441" y="410"/>
                  </a:lnTo>
                  <a:lnTo>
                    <a:pt x="409" y="407"/>
                  </a:lnTo>
                  <a:lnTo>
                    <a:pt x="378" y="403"/>
                  </a:lnTo>
                  <a:lnTo>
                    <a:pt x="348" y="400"/>
                  </a:lnTo>
                  <a:lnTo>
                    <a:pt x="320" y="395"/>
                  </a:lnTo>
                  <a:lnTo>
                    <a:pt x="291" y="391"/>
                  </a:lnTo>
                  <a:lnTo>
                    <a:pt x="265" y="386"/>
                  </a:lnTo>
                  <a:lnTo>
                    <a:pt x="238" y="381"/>
                  </a:lnTo>
                  <a:lnTo>
                    <a:pt x="214" y="375"/>
                  </a:lnTo>
                  <a:lnTo>
                    <a:pt x="190" y="369"/>
                  </a:lnTo>
                  <a:lnTo>
                    <a:pt x="167" y="363"/>
                  </a:lnTo>
                  <a:lnTo>
                    <a:pt x="146" y="358"/>
                  </a:lnTo>
                  <a:lnTo>
                    <a:pt x="126" y="351"/>
                  </a:lnTo>
                  <a:lnTo>
                    <a:pt x="106" y="344"/>
                  </a:lnTo>
                  <a:lnTo>
                    <a:pt x="90" y="336"/>
                  </a:lnTo>
                  <a:lnTo>
                    <a:pt x="74" y="329"/>
                  </a:lnTo>
                  <a:lnTo>
                    <a:pt x="59" y="322"/>
                  </a:lnTo>
                  <a:lnTo>
                    <a:pt x="46" y="316"/>
                  </a:lnTo>
                  <a:lnTo>
                    <a:pt x="34" y="308"/>
                  </a:lnTo>
                  <a:lnTo>
                    <a:pt x="25" y="300"/>
                  </a:lnTo>
                  <a:lnTo>
                    <a:pt x="16" y="292"/>
                  </a:lnTo>
                  <a:lnTo>
                    <a:pt x="10" y="284"/>
                  </a:lnTo>
                  <a:lnTo>
                    <a:pt x="4" y="276"/>
                  </a:lnTo>
                  <a:lnTo>
                    <a:pt x="1" y="269"/>
                  </a:lnTo>
                  <a:lnTo>
                    <a:pt x="0" y="260"/>
                  </a:lnTo>
                  <a:lnTo>
                    <a:pt x="0" y="252"/>
                  </a:lnTo>
                  <a:lnTo>
                    <a:pt x="3" y="243"/>
                  </a:lnTo>
                  <a:lnTo>
                    <a:pt x="7" y="235"/>
                  </a:lnTo>
                  <a:lnTo>
                    <a:pt x="14" y="228"/>
                  </a:lnTo>
                  <a:lnTo>
                    <a:pt x="28" y="217"/>
                  </a:lnTo>
                  <a:lnTo>
                    <a:pt x="42" y="207"/>
                  </a:lnTo>
                  <a:lnTo>
                    <a:pt x="57" y="197"/>
                  </a:lnTo>
                  <a:lnTo>
                    <a:pt x="72" y="188"/>
                  </a:lnTo>
                  <a:lnTo>
                    <a:pt x="89" y="179"/>
                  </a:lnTo>
                  <a:lnTo>
                    <a:pt x="104" y="169"/>
                  </a:lnTo>
                  <a:lnTo>
                    <a:pt x="121" y="160"/>
                  </a:lnTo>
                  <a:lnTo>
                    <a:pt x="137" y="150"/>
                  </a:lnTo>
                  <a:lnTo>
                    <a:pt x="155" y="143"/>
                  </a:lnTo>
                  <a:lnTo>
                    <a:pt x="172" y="134"/>
                  </a:lnTo>
                  <a:lnTo>
                    <a:pt x="190" y="126"/>
                  </a:lnTo>
                  <a:lnTo>
                    <a:pt x="209" y="118"/>
                  </a:lnTo>
                  <a:lnTo>
                    <a:pt x="227" y="110"/>
                  </a:lnTo>
                  <a:lnTo>
                    <a:pt x="246" y="103"/>
                  </a:lnTo>
                  <a:lnTo>
                    <a:pt x="265" y="95"/>
                  </a:lnTo>
                  <a:lnTo>
                    <a:pt x="284" y="88"/>
                  </a:lnTo>
                  <a:lnTo>
                    <a:pt x="304" y="81"/>
                  </a:lnTo>
                  <a:lnTo>
                    <a:pt x="324" y="74"/>
                  </a:lnTo>
                  <a:lnTo>
                    <a:pt x="343" y="68"/>
                  </a:lnTo>
                  <a:lnTo>
                    <a:pt x="364" y="62"/>
                  </a:lnTo>
                  <a:lnTo>
                    <a:pt x="384" y="56"/>
                  </a:lnTo>
                  <a:lnTo>
                    <a:pt x="404" y="50"/>
                  </a:lnTo>
                  <a:lnTo>
                    <a:pt x="425" y="44"/>
                  </a:lnTo>
                  <a:lnTo>
                    <a:pt x="446" y="38"/>
                  </a:lnTo>
                  <a:lnTo>
                    <a:pt x="467" y="32"/>
                  </a:lnTo>
                  <a:lnTo>
                    <a:pt x="488" y="27"/>
                  </a:lnTo>
                  <a:lnTo>
                    <a:pt x="510" y="22"/>
                  </a:lnTo>
                  <a:lnTo>
                    <a:pt x="530" y="18"/>
                  </a:lnTo>
                  <a:lnTo>
                    <a:pt x="552" y="14"/>
                  </a:lnTo>
                  <a:lnTo>
                    <a:pt x="573" y="9"/>
                  </a:lnTo>
                  <a:lnTo>
                    <a:pt x="594" y="4"/>
                  </a:lnTo>
                  <a:lnTo>
                    <a:pt x="615" y="0"/>
                  </a:lnTo>
                </a:path>
              </a:pathLst>
            </a:custGeom>
            <a:solidFill>
              <a:srgbClr val="FFFFFF"/>
            </a:solidFill>
            <a:ln w="12700" cap="rnd" cmpd="sng">
              <a:noFill/>
              <a:prstDash val="solid"/>
              <a:round/>
              <a:headEnd type="none" w="med" len="med"/>
              <a:tailEnd type="none" w="med" len="med"/>
            </a:ln>
          </p:spPr>
          <p:txBody>
            <a:bodyPr/>
            <a:lstStyle/>
            <a:p>
              <a:endParaRPr lang="en-GB"/>
            </a:p>
          </p:txBody>
        </p:sp>
      </p:grpSp>
      <p:sp>
        <p:nvSpPr>
          <p:cNvPr id="322569" name="Text Box 9"/>
          <p:cNvSpPr txBox="1">
            <a:spLocks noChangeArrowheads="1"/>
          </p:cNvSpPr>
          <p:nvPr/>
        </p:nvSpPr>
        <p:spPr bwMode="auto">
          <a:xfrm>
            <a:off x="3491880" y="1988840"/>
            <a:ext cx="2087563" cy="400110"/>
          </a:xfrm>
          <a:prstGeom prst="rect">
            <a:avLst/>
          </a:prstGeom>
          <a:noFill/>
          <a:ln w="0" algn="ctr">
            <a:noFill/>
            <a:miter lim="800000"/>
            <a:headEnd/>
            <a:tailEnd/>
          </a:ln>
        </p:spPr>
        <p:txBody>
          <a:bodyPr>
            <a:spAutoFit/>
          </a:bodyPr>
          <a:lstStyle/>
          <a:p>
            <a:pPr>
              <a:spcBef>
                <a:spcPct val="50000"/>
              </a:spcBef>
            </a:pPr>
            <a:r>
              <a:rPr lang="en-GB" sz="2000" b="1" dirty="0">
                <a:solidFill>
                  <a:srgbClr val="FFFF00"/>
                </a:solidFill>
              </a:rPr>
              <a:t>Flaps 30</a:t>
            </a:r>
            <a:r>
              <a:rPr lang="en-GB" sz="2000" b="1" baseline="50000" dirty="0">
                <a:solidFill>
                  <a:srgbClr val="FFFF00"/>
                </a:solidFill>
              </a:rPr>
              <a:t>o</a:t>
            </a:r>
            <a:endParaRPr lang="en-GB" sz="2000" b="1" dirty="0">
              <a:solidFill>
                <a:srgbClr val="FFFF00"/>
              </a:solidFill>
            </a:endParaRPr>
          </a:p>
        </p:txBody>
      </p:sp>
      <p:grpSp>
        <p:nvGrpSpPr>
          <p:cNvPr id="3" name="Group 30"/>
          <p:cNvGrpSpPr>
            <a:grpSpLocks/>
          </p:cNvGrpSpPr>
          <p:nvPr/>
        </p:nvGrpSpPr>
        <p:grpSpPr bwMode="auto">
          <a:xfrm>
            <a:off x="4649317" y="3083124"/>
            <a:ext cx="3584575" cy="509587"/>
            <a:chOff x="2835" y="2840"/>
            <a:chExt cx="2258" cy="321"/>
          </a:xfrm>
        </p:grpSpPr>
        <p:sp>
          <p:nvSpPr>
            <p:cNvPr id="46092" name="Freeform 8"/>
            <p:cNvSpPr>
              <a:spLocks/>
            </p:cNvSpPr>
            <p:nvPr/>
          </p:nvSpPr>
          <p:spPr bwMode="auto">
            <a:xfrm>
              <a:off x="3787" y="2840"/>
              <a:ext cx="1306" cy="321"/>
            </a:xfrm>
            <a:custGeom>
              <a:avLst/>
              <a:gdLst>
                <a:gd name="T0" fmla="*/ 195 w 1388"/>
                <a:gd name="T1" fmla="*/ 10 h 352"/>
                <a:gd name="T2" fmla="*/ 293 w 1388"/>
                <a:gd name="T3" fmla="*/ 30 h 352"/>
                <a:gd name="T4" fmla="*/ 388 w 1388"/>
                <a:gd name="T5" fmla="*/ 50 h 352"/>
                <a:gd name="T6" fmla="*/ 482 w 1388"/>
                <a:gd name="T7" fmla="*/ 71 h 352"/>
                <a:gd name="T8" fmla="*/ 571 w 1388"/>
                <a:gd name="T9" fmla="*/ 91 h 352"/>
                <a:gd name="T10" fmla="*/ 656 w 1388"/>
                <a:gd name="T11" fmla="*/ 113 h 352"/>
                <a:gd name="T12" fmla="*/ 738 w 1388"/>
                <a:gd name="T13" fmla="*/ 135 h 352"/>
                <a:gd name="T14" fmla="*/ 813 w 1388"/>
                <a:gd name="T15" fmla="*/ 155 h 352"/>
                <a:gd name="T16" fmla="*/ 884 w 1388"/>
                <a:gd name="T17" fmla="*/ 175 h 352"/>
                <a:gd name="T18" fmla="*/ 947 w 1388"/>
                <a:gd name="T19" fmla="*/ 193 h 352"/>
                <a:gd name="T20" fmla="*/ 1003 w 1388"/>
                <a:gd name="T21" fmla="*/ 209 h 352"/>
                <a:gd name="T22" fmla="*/ 1052 w 1388"/>
                <a:gd name="T23" fmla="*/ 223 h 352"/>
                <a:gd name="T24" fmla="*/ 1092 w 1388"/>
                <a:gd name="T25" fmla="*/ 235 h 352"/>
                <a:gd name="T26" fmla="*/ 1123 w 1388"/>
                <a:gd name="T27" fmla="*/ 245 h 352"/>
                <a:gd name="T28" fmla="*/ 1144 w 1388"/>
                <a:gd name="T29" fmla="*/ 252 h 352"/>
                <a:gd name="T30" fmla="*/ 1155 w 1388"/>
                <a:gd name="T31" fmla="*/ 254 h 352"/>
                <a:gd name="T32" fmla="*/ 1154 w 1388"/>
                <a:gd name="T33" fmla="*/ 255 h 352"/>
                <a:gd name="T34" fmla="*/ 1140 w 1388"/>
                <a:gd name="T35" fmla="*/ 255 h 352"/>
                <a:gd name="T36" fmla="*/ 1116 w 1388"/>
                <a:gd name="T37" fmla="*/ 256 h 352"/>
                <a:gd name="T38" fmla="*/ 1078 w 1388"/>
                <a:gd name="T39" fmla="*/ 256 h 352"/>
                <a:gd name="T40" fmla="*/ 1032 w 1388"/>
                <a:gd name="T41" fmla="*/ 257 h 352"/>
                <a:gd name="T42" fmla="*/ 976 w 1388"/>
                <a:gd name="T43" fmla="*/ 258 h 352"/>
                <a:gd name="T44" fmla="*/ 911 w 1388"/>
                <a:gd name="T45" fmla="*/ 259 h 352"/>
                <a:gd name="T46" fmla="*/ 840 w 1388"/>
                <a:gd name="T47" fmla="*/ 260 h 352"/>
                <a:gd name="T48" fmla="*/ 763 w 1388"/>
                <a:gd name="T49" fmla="*/ 260 h 352"/>
                <a:gd name="T50" fmla="*/ 680 w 1388"/>
                <a:gd name="T51" fmla="*/ 261 h 352"/>
                <a:gd name="T52" fmla="*/ 592 w 1388"/>
                <a:gd name="T53" fmla="*/ 262 h 352"/>
                <a:gd name="T54" fmla="*/ 502 w 1388"/>
                <a:gd name="T55" fmla="*/ 263 h 352"/>
                <a:gd name="T56" fmla="*/ 410 w 1388"/>
                <a:gd name="T57" fmla="*/ 264 h 352"/>
                <a:gd name="T58" fmla="*/ 316 w 1388"/>
                <a:gd name="T59" fmla="*/ 264 h 352"/>
                <a:gd name="T60" fmla="*/ 220 w 1388"/>
                <a:gd name="T61" fmla="*/ 264 h 352"/>
                <a:gd name="T62" fmla="*/ 127 w 1388"/>
                <a:gd name="T63" fmla="*/ 265 h 352"/>
                <a:gd name="T64" fmla="*/ 56 w 1388"/>
                <a:gd name="T65" fmla="*/ 256 h 352"/>
                <a:gd name="T66" fmla="*/ 22 w 1388"/>
                <a:gd name="T67" fmla="*/ 228 h 352"/>
                <a:gd name="T68" fmla="*/ 3 w 1388"/>
                <a:gd name="T69" fmla="*/ 191 h 352"/>
                <a:gd name="T70" fmla="*/ 1 w 1388"/>
                <a:gd name="T71" fmla="*/ 149 h 352"/>
                <a:gd name="T72" fmla="*/ 12 w 1388"/>
                <a:gd name="T73" fmla="*/ 105 h 352"/>
                <a:gd name="T74" fmla="*/ 38 w 1388"/>
                <a:gd name="T75" fmla="*/ 65 h 352"/>
                <a:gd name="T76" fmla="*/ 73 w 1388"/>
                <a:gd name="T77" fmla="*/ 30 h 352"/>
                <a:gd name="T78" fmla="*/ 119 w 1388"/>
                <a:gd name="T79" fmla="*/ 6 h 352"/>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388"/>
                <a:gd name="T121" fmla="*/ 0 h 352"/>
                <a:gd name="T122" fmla="*/ 1388 w 1388"/>
                <a:gd name="T123" fmla="*/ 352 h 352"/>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388" h="352">
                  <a:moveTo>
                    <a:pt x="176" y="0"/>
                  </a:moveTo>
                  <a:lnTo>
                    <a:pt x="234" y="13"/>
                  </a:lnTo>
                  <a:lnTo>
                    <a:pt x="293" y="26"/>
                  </a:lnTo>
                  <a:lnTo>
                    <a:pt x="352" y="39"/>
                  </a:lnTo>
                  <a:lnTo>
                    <a:pt x="409" y="52"/>
                  </a:lnTo>
                  <a:lnTo>
                    <a:pt x="466" y="66"/>
                  </a:lnTo>
                  <a:lnTo>
                    <a:pt x="523" y="79"/>
                  </a:lnTo>
                  <a:lnTo>
                    <a:pt x="578" y="93"/>
                  </a:lnTo>
                  <a:lnTo>
                    <a:pt x="631" y="107"/>
                  </a:lnTo>
                  <a:lnTo>
                    <a:pt x="685" y="121"/>
                  </a:lnTo>
                  <a:lnTo>
                    <a:pt x="737" y="135"/>
                  </a:lnTo>
                  <a:lnTo>
                    <a:pt x="787" y="149"/>
                  </a:lnTo>
                  <a:lnTo>
                    <a:pt x="838" y="163"/>
                  </a:lnTo>
                  <a:lnTo>
                    <a:pt x="885" y="178"/>
                  </a:lnTo>
                  <a:lnTo>
                    <a:pt x="932" y="192"/>
                  </a:lnTo>
                  <a:lnTo>
                    <a:pt x="976" y="204"/>
                  </a:lnTo>
                  <a:lnTo>
                    <a:pt x="1019" y="217"/>
                  </a:lnTo>
                  <a:lnTo>
                    <a:pt x="1061" y="230"/>
                  </a:lnTo>
                  <a:lnTo>
                    <a:pt x="1101" y="242"/>
                  </a:lnTo>
                  <a:lnTo>
                    <a:pt x="1136" y="254"/>
                  </a:lnTo>
                  <a:lnTo>
                    <a:pt x="1172" y="265"/>
                  </a:lnTo>
                  <a:lnTo>
                    <a:pt x="1204" y="275"/>
                  </a:lnTo>
                  <a:lnTo>
                    <a:pt x="1235" y="285"/>
                  </a:lnTo>
                  <a:lnTo>
                    <a:pt x="1263" y="294"/>
                  </a:lnTo>
                  <a:lnTo>
                    <a:pt x="1288" y="302"/>
                  </a:lnTo>
                  <a:lnTo>
                    <a:pt x="1311" y="310"/>
                  </a:lnTo>
                  <a:lnTo>
                    <a:pt x="1331" y="317"/>
                  </a:lnTo>
                  <a:lnTo>
                    <a:pt x="1348" y="323"/>
                  </a:lnTo>
                  <a:lnTo>
                    <a:pt x="1362" y="328"/>
                  </a:lnTo>
                  <a:lnTo>
                    <a:pt x="1373" y="332"/>
                  </a:lnTo>
                  <a:lnTo>
                    <a:pt x="1381" y="335"/>
                  </a:lnTo>
                  <a:lnTo>
                    <a:pt x="1386" y="336"/>
                  </a:lnTo>
                  <a:lnTo>
                    <a:pt x="1387" y="337"/>
                  </a:lnTo>
                  <a:lnTo>
                    <a:pt x="1385" y="337"/>
                  </a:lnTo>
                  <a:lnTo>
                    <a:pt x="1379" y="337"/>
                  </a:lnTo>
                  <a:lnTo>
                    <a:pt x="1369" y="337"/>
                  </a:lnTo>
                  <a:lnTo>
                    <a:pt x="1356" y="338"/>
                  </a:lnTo>
                  <a:lnTo>
                    <a:pt x="1339" y="338"/>
                  </a:lnTo>
                  <a:lnTo>
                    <a:pt x="1318" y="338"/>
                  </a:lnTo>
                  <a:lnTo>
                    <a:pt x="1295" y="338"/>
                  </a:lnTo>
                  <a:lnTo>
                    <a:pt x="1268" y="339"/>
                  </a:lnTo>
                  <a:lnTo>
                    <a:pt x="1239" y="339"/>
                  </a:lnTo>
                  <a:lnTo>
                    <a:pt x="1206" y="339"/>
                  </a:lnTo>
                  <a:lnTo>
                    <a:pt x="1171" y="340"/>
                  </a:lnTo>
                  <a:lnTo>
                    <a:pt x="1134" y="341"/>
                  </a:lnTo>
                  <a:lnTo>
                    <a:pt x="1094" y="341"/>
                  </a:lnTo>
                  <a:lnTo>
                    <a:pt x="1052" y="341"/>
                  </a:lnTo>
                  <a:lnTo>
                    <a:pt x="1009" y="342"/>
                  </a:lnTo>
                  <a:lnTo>
                    <a:pt x="963" y="342"/>
                  </a:lnTo>
                  <a:lnTo>
                    <a:pt x="916" y="343"/>
                  </a:lnTo>
                  <a:lnTo>
                    <a:pt x="866" y="343"/>
                  </a:lnTo>
                  <a:lnTo>
                    <a:pt x="816" y="344"/>
                  </a:lnTo>
                  <a:lnTo>
                    <a:pt x="764" y="345"/>
                  </a:lnTo>
                  <a:lnTo>
                    <a:pt x="711" y="345"/>
                  </a:lnTo>
                  <a:lnTo>
                    <a:pt x="657" y="346"/>
                  </a:lnTo>
                  <a:lnTo>
                    <a:pt x="603" y="346"/>
                  </a:lnTo>
                  <a:lnTo>
                    <a:pt x="547" y="347"/>
                  </a:lnTo>
                  <a:lnTo>
                    <a:pt x="492" y="348"/>
                  </a:lnTo>
                  <a:lnTo>
                    <a:pt x="435" y="348"/>
                  </a:lnTo>
                  <a:lnTo>
                    <a:pt x="379" y="348"/>
                  </a:lnTo>
                  <a:lnTo>
                    <a:pt x="322" y="349"/>
                  </a:lnTo>
                  <a:lnTo>
                    <a:pt x="265" y="349"/>
                  </a:lnTo>
                  <a:lnTo>
                    <a:pt x="208" y="350"/>
                  </a:lnTo>
                  <a:lnTo>
                    <a:pt x="153" y="350"/>
                  </a:lnTo>
                  <a:lnTo>
                    <a:pt x="98" y="351"/>
                  </a:lnTo>
                  <a:lnTo>
                    <a:pt x="68" y="338"/>
                  </a:lnTo>
                  <a:lnTo>
                    <a:pt x="43" y="321"/>
                  </a:lnTo>
                  <a:lnTo>
                    <a:pt x="26" y="300"/>
                  </a:lnTo>
                  <a:lnTo>
                    <a:pt x="11" y="277"/>
                  </a:lnTo>
                  <a:lnTo>
                    <a:pt x="3" y="251"/>
                  </a:lnTo>
                  <a:lnTo>
                    <a:pt x="0" y="224"/>
                  </a:lnTo>
                  <a:lnTo>
                    <a:pt x="1" y="196"/>
                  </a:lnTo>
                  <a:lnTo>
                    <a:pt x="6" y="166"/>
                  </a:lnTo>
                  <a:lnTo>
                    <a:pt x="15" y="138"/>
                  </a:lnTo>
                  <a:lnTo>
                    <a:pt x="29" y="111"/>
                  </a:lnTo>
                  <a:lnTo>
                    <a:pt x="45" y="85"/>
                  </a:lnTo>
                  <a:lnTo>
                    <a:pt x="66" y="61"/>
                  </a:lnTo>
                  <a:lnTo>
                    <a:pt x="88" y="40"/>
                  </a:lnTo>
                  <a:lnTo>
                    <a:pt x="115" y="23"/>
                  </a:lnTo>
                  <a:lnTo>
                    <a:pt x="144" y="9"/>
                  </a:lnTo>
                  <a:lnTo>
                    <a:pt x="176" y="0"/>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46093" name="Freeform 29"/>
            <p:cNvSpPr>
              <a:spLocks/>
            </p:cNvSpPr>
            <p:nvPr/>
          </p:nvSpPr>
          <p:spPr bwMode="auto">
            <a:xfrm flipH="1">
              <a:off x="2835" y="2840"/>
              <a:ext cx="1306" cy="321"/>
            </a:xfrm>
            <a:custGeom>
              <a:avLst/>
              <a:gdLst>
                <a:gd name="T0" fmla="*/ 195 w 1388"/>
                <a:gd name="T1" fmla="*/ 10 h 352"/>
                <a:gd name="T2" fmla="*/ 293 w 1388"/>
                <a:gd name="T3" fmla="*/ 30 h 352"/>
                <a:gd name="T4" fmla="*/ 388 w 1388"/>
                <a:gd name="T5" fmla="*/ 50 h 352"/>
                <a:gd name="T6" fmla="*/ 482 w 1388"/>
                <a:gd name="T7" fmla="*/ 71 h 352"/>
                <a:gd name="T8" fmla="*/ 571 w 1388"/>
                <a:gd name="T9" fmla="*/ 91 h 352"/>
                <a:gd name="T10" fmla="*/ 656 w 1388"/>
                <a:gd name="T11" fmla="*/ 113 h 352"/>
                <a:gd name="T12" fmla="*/ 738 w 1388"/>
                <a:gd name="T13" fmla="*/ 135 h 352"/>
                <a:gd name="T14" fmla="*/ 813 w 1388"/>
                <a:gd name="T15" fmla="*/ 155 h 352"/>
                <a:gd name="T16" fmla="*/ 884 w 1388"/>
                <a:gd name="T17" fmla="*/ 175 h 352"/>
                <a:gd name="T18" fmla="*/ 947 w 1388"/>
                <a:gd name="T19" fmla="*/ 193 h 352"/>
                <a:gd name="T20" fmla="*/ 1003 w 1388"/>
                <a:gd name="T21" fmla="*/ 209 h 352"/>
                <a:gd name="T22" fmla="*/ 1052 w 1388"/>
                <a:gd name="T23" fmla="*/ 223 h 352"/>
                <a:gd name="T24" fmla="*/ 1092 w 1388"/>
                <a:gd name="T25" fmla="*/ 235 h 352"/>
                <a:gd name="T26" fmla="*/ 1123 w 1388"/>
                <a:gd name="T27" fmla="*/ 245 h 352"/>
                <a:gd name="T28" fmla="*/ 1144 w 1388"/>
                <a:gd name="T29" fmla="*/ 252 h 352"/>
                <a:gd name="T30" fmla="*/ 1155 w 1388"/>
                <a:gd name="T31" fmla="*/ 254 h 352"/>
                <a:gd name="T32" fmla="*/ 1154 w 1388"/>
                <a:gd name="T33" fmla="*/ 255 h 352"/>
                <a:gd name="T34" fmla="*/ 1140 w 1388"/>
                <a:gd name="T35" fmla="*/ 255 h 352"/>
                <a:gd name="T36" fmla="*/ 1116 w 1388"/>
                <a:gd name="T37" fmla="*/ 256 h 352"/>
                <a:gd name="T38" fmla="*/ 1078 w 1388"/>
                <a:gd name="T39" fmla="*/ 256 h 352"/>
                <a:gd name="T40" fmla="*/ 1032 w 1388"/>
                <a:gd name="T41" fmla="*/ 257 h 352"/>
                <a:gd name="T42" fmla="*/ 976 w 1388"/>
                <a:gd name="T43" fmla="*/ 258 h 352"/>
                <a:gd name="T44" fmla="*/ 911 w 1388"/>
                <a:gd name="T45" fmla="*/ 259 h 352"/>
                <a:gd name="T46" fmla="*/ 840 w 1388"/>
                <a:gd name="T47" fmla="*/ 260 h 352"/>
                <a:gd name="T48" fmla="*/ 763 w 1388"/>
                <a:gd name="T49" fmla="*/ 260 h 352"/>
                <a:gd name="T50" fmla="*/ 680 w 1388"/>
                <a:gd name="T51" fmla="*/ 261 h 352"/>
                <a:gd name="T52" fmla="*/ 592 w 1388"/>
                <a:gd name="T53" fmla="*/ 262 h 352"/>
                <a:gd name="T54" fmla="*/ 502 w 1388"/>
                <a:gd name="T55" fmla="*/ 263 h 352"/>
                <a:gd name="T56" fmla="*/ 410 w 1388"/>
                <a:gd name="T57" fmla="*/ 264 h 352"/>
                <a:gd name="T58" fmla="*/ 316 w 1388"/>
                <a:gd name="T59" fmla="*/ 264 h 352"/>
                <a:gd name="T60" fmla="*/ 220 w 1388"/>
                <a:gd name="T61" fmla="*/ 264 h 352"/>
                <a:gd name="T62" fmla="*/ 127 w 1388"/>
                <a:gd name="T63" fmla="*/ 265 h 352"/>
                <a:gd name="T64" fmla="*/ 56 w 1388"/>
                <a:gd name="T65" fmla="*/ 256 h 352"/>
                <a:gd name="T66" fmla="*/ 22 w 1388"/>
                <a:gd name="T67" fmla="*/ 228 h 352"/>
                <a:gd name="T68" fmla="*/ 3 w 1388"/>
                <a:gd name="T69" fmla="*/ 191 h 352"/>
                <a:gd name="T70" fmla="*/ 1 w 1388"/>
                <a:gd name="T71" fmla="*/ 149 h 352"/>
                <a:gd name="T72" fmla="*/ 12 w 1388"/>
                <a:gd name="T73" fmla="*/ 105 h 352"/>
                <a:gd name="T74" fmla="*/ 38 w 1388"/>
                <a:gd name="T75" fmla="*/ 65 h 352"/>
                <a:gd name="T76" fmla="*/ 73 w 1388"/>
                <a:gd name="T77" fmla="*/ 30 h 352"/>
                <a:gd name="T78" fmla="*/ 119 w 1388"/>
                <a:gd name="T79" fmla="*/ 6 h 352"/>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388"/>
                <a:gd name="T121" fmla="*/ 0 h 352"/>
                <a:gd name="T122" fmla="*/ 1388 w 1388"/>
                <a:gd name="T123" fmla="*/ 352 h 352"/>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388" h="352">
                  <a:moveTo>
                    <a:pt x="176" y="0"/>
                  </a:moveTo>
                  <a:lnTo>
                    <a:pt x="234" y="13"/>
                  </a:lnTo>
                  <a:lnTo>
                    <a:pt x="293" y="26"/>
                  </a:lnTo>
                  <a:lnTo>
                    <a:pt x="352" y="39"/>
                  </a:lnTo>
                  <a:lnTo>
                    <a:pt x="409" y="52"/>
                  </a:lnTo>
                  <a:lnTo>
                    <a:pt x="466" y="66"/>
                  </a:lnTo>
                  <a:lnTo>
                    <a:pt x="523" y="79"/>
                  </a:lnTo>
                  <a:lnTo>
                    <a:pt x="578" y="93"/>
                  </a:lnTo>
                  <a:lnTo>
                    <a:pt x="631" y="107"/>
                  </a:lnTo>
                  <a:lnTo>
                    <a:pt x="685" y="121"/>
                  </a:lnTo>
                  <a:lnTo>
                    <a:pt x="737" y="135"/>
                  </a:lnTo>
                  <a:lnTo>
                    <a:pt x="787" y="149"/>
                  </a:lnTo>
                  <a:lnTo>
                    <a:pt x="838" y="163"/>
                  </a:lnTo>
                  <a:lnTo>
                    <a:pt x="885" y="178"/>
                  </a:lnTo>
                  <a:lnTo>
                    <a:pt x="932" y="192"/>
                  </a:lnTo>
                  <a:lnTo>
                    <a:pt x="976" y="204"/>
                  </a:lnTo>
                  <a:lnTo>
                    <a:pt x="1019" y="217"/>
                  </a:lnTo>
                  <a:lnTo>
                    <a:pt x="1061" y="230"/>
                  </a:lnTo>
                  <a:lnTo>
                    <a:pt x="1101" y="242"/>
                  </a:lnTo>
                  <a:lnTo>
                    <a:pt x="1136" y="254"/>
                  </a:lnTo>
                  <a:lnTo>
                    <a:pt x="1172" y="265"/>
                  </a:lnTo>
                  <a:lnTo>
                    <a:pt x="1204" y="275"/>
                  </a:lnTo>
                  <a:lnTo>
                    <a:pt x="1235" y="285"/>
                  </a:lnTo>
                  <a:lnTo>
                    <a:pt x="1263" y="294"/>
                  </a:lnTo>
                  <a:lnTo>
                    <a:pt x="1288" y="302"/>
                  </a:lnTo>
                  <a:lnTo>
                    <a:pt x="1311" y="310"/>
                  </a:lnTo>
                  <a:lnTo>
                    <a:pt x="1331" y="317"/>
                  </a:lnTo>
                  <a:lnTo>
                    <a:pt x="1348" y="323"/>
                  </a:lnTo>
                  <a:lnTo>
                    <a:pt x="1362" y="328"/>
                  </a:lnTo>
                  <a:lnTo>
                    <a:pt x="1373" y="332"/>
                  </a:lnTo>
                  <a:lnTo>
                    <a:pt x="1381" y="335"/>
                  </a:lnTo>
                  <a:lnTo>
                    <a:pt x="1386" y="336"/>
                  </a:lnTo>
                  <a:lnTo>
                    <a:pt x="1387" y="337"/>
                  </a:lnTo>
                  <a:lnTo>
                    <a:pt x="1385" y="337"/>
                  </a:lnTo>
                  <a:lnTo>
                    <a:pt x="1379" y="337"/>
                  </a:lnTo>
                  <a:lnTo>
                    <a:pt x="1369" y="337"/>
                  </a:lnTo>
                  <a:lnTo>
                    <a:pt x="1356" y="338"/>
                  </a:lnTo>
                  <a:lnTo>
                    <a:pt x="1339" y="338"/>
                  </a:lnTo>
                  <a:lnTo>
                    <a:pt x="1318" y="338"/>
                  </a:lnTo>
                  <a:lnTo>
                    <a:pt x="1295" y="338"/>
                  </a:lnTo>
                  <a:lnTo>
                    <a:pt x="1268" y="339"/>
                  </a:lnTo>
                  <a:lnTo>
                    <a:pt x="1239" y="339"/>
                  </a:lnTo>
                  <a:lnTo>
                    <a:pt x="1206" y="339"/>
                  </a:lnTo>
                  <a:lnTo>
                    <a:pt x="1171" y="340"/>
                  </a:lnTo>
                  <a:lnTo>
                    <a:pt x="1134" y="341"/>
                  </a:lnTo>
                  <a:lnTo>
                    <a:pt x="1094" y="341"/>
                  </a:lnTo>
                  <a:lnTo>
                    <a:pt x="1052" y="341"/>
                  </a:lnTo>
                  <a:lnTo>
                    <a:pt x="1009" y="342"/>
                  </a:lnTo>
                  <a:lnTo>
                    <a:pt x="963" y="342"/>
                  </a:lnTo>
                  <a:lnTo>
                    <a:pt x="916" y="343"/>
                  </a:lnTo>
                  <a:lnTo>
                    <a:pt x="866" y="343"/>
                  </a:lnTo>
                  <a:lnTo>
                    <a:pt x="816" y="344"/>
                  </a:lnTo>
                  <a:lnTo>
                    <a:pt x="764" y="345"/>
                  </a:lnTo>
                  <a:lnTo>
                    <a:pt x="711" y="345"/>
                  </a:lnTo>
                  <a:lnTo>
                    <a:pt x="657" y="346"/>
                  </a:lnTo>
                  <a:lnTo>
                    <a:pt x="603" y="346"/>
                  </a:lnTo>
                  <a:lnTo>
                    <a:pt x="547" y="347"/>
                  </a:lnTo>
                  <a:lnTo>
                    <a:pt x="492" y="348"/>
                  </a:lnTo>
                  <a:lnTo>
                    <a:pt x="435" y="348"/>
                  </a:lnTo>
                  <a:lnTo>
                    <a:pt x="379" y="348"/>
                  </a:lnTo>
                  <a:lnTo>
                    <a:pt x="322" y="349"/>
                  </a:lnTo>
                  <a:lnTo>
                    <a:pt x="265" y="349"/>
                  </a:lnTo>
                  <a:lnTo>
                    <a:pt x="208" y="350"/>
                  </a:lnTo>
                  <a:lnTo>
                    <a:pt x="153" y="350"/>
                  </a:lnTo>
                  <a:lnTo>
                    <a:pt x="98" y="351"/>
                  </a:lnTo>
                  <a:lnTo>
                    <a:pt x="68" y="338"/>
                  </a:lnTo>
                  <a:lnTo>
                    <a:pt x="43" y="321"/>
                  </a:lnTo>
                  <a:lnTo>
                    <a:pt x="26" y="300"/>
                  </a:lnTo>
                  <a:lnTo>
                    <a:pt x="11" y="277"/>
                  </a:lnTo>
                  <a:lnTo>
                    <a:pt x="3" y="251"/>
                  </a:lnTo>
                  <a:lnTo>
                    <a:pt x="0" y="224"/>
                  </a:lnTo>
                  <a:lnTo>
                    <a:pt x="1" y="196"/>
                  </a:lnTo>
                  <a:lnTo>
                    <a:pt x="6" y="166"/>
                  </a:lnTo>
                  <a:lnTo>
                    <a:pt x="15" y="138"/>
                  </a:lnTo>
                  <a:lnTo>
                    <a:pt x="29" y="111"/>
                  </a:lnTo>
                  <a:lnTo>
                    <a:pt x="45" y="85"/>
                  </a:lnTo>
                  <a:lnTo>
                    <a:pt x="66" y="61"/>
                  </a:lnTo>
                  <a:lnTo>
                    <a:pt x="88" y="40"/>
                  </a:lnTo>
                  <a:lnTo>
                    <a:pt x="115" y="23"/>
                  </a:lnTo>
                  <a:lnTo>
                    <a:pt x="144" y="9"/>
                  </a:lnTo>
                  <a:lnTo>
                    <a:pt x="176" y="0"/>
                  </a:lnTo>
                </a:path>
              </a:pathLst>
            </a:custGeom>
            <a:noFill/>
            <a:ln w="12700" cap="rnd" cmpd="sng">
              <a:noFill/>
              <a:prstDash val="solid"/>
              <a:round/>
              <a:headEnd type="none" w="med" len="med"/>
              <a:tailEnd type="none" w="med" len="med"/>
            </a:ln>
          </p:spPr>
          <p:txBody>
            <a:bodyPr/>
            <a:lstStyle/>
            <a:p>
              <a:endParaRPr lang="en-GB"/>
            </a:p>
          </p:txBody>
        </p:sp>
      </p:grpSp>
      <p:sp>
        <p:nvSpPr>
          <p:cNvPr id="322594" name="Text Box 34"/>
          <p:cNvSpPr txBox="1">
            <a:spLocks noChangeArrowheads="1"/>
          </p:cNvSpPr>
          <p:nvPr/>
        </p:nvSpPr>
        <p:spPr bwMode="auto">
          <a:xfrm>
            <a:off x="3491880" y="1988840"/>
            <a:ext cx="1763861" cy="400110"/>
          </a:xfrm>
          <a:prstGeom prst="rect">
            <a:avLst/>
          </a:prstGeom>
          <a:noFill/>
          <a:ln w="0" algn="ctr">
            <a:noFill/>
            <a:miter lim="800000"/>
            <a:headEnd/>
            <a:tailEnd/>
          </a:ln>
        </p:spPr>
        <p:txBody>
          <a:bodyPr wrap="square">
            <a:spAutoFit/>
          </a:bodyPr>
          <a:lstStyle/>
          <a:p>
            <a:pPr>
              <a:spcBef>
                <a:spcPct val="50000"/>
              </a:spcBef>
            </a:pPr>
            <a:r>
              <a:rPr lang="en-GB" sz="2000" b="1" dirty="0">
                <a:solidFill>
                  <a:srgbClr val="FFFF00"/>
                </a:solidFill>
              </a:rPr>
              <a:t>Flaps 90</a:t>
            </a:r>
            <a:r>
              <a:rPr lang="en-GB" sz="2000" b="1" baseline="50000" dirty="0">
                <a:solidFill>
                  <a:srgbClr val="FFFF00"/>
                </a:solidFill>
              </a:rPr>
              <a:t>o</a:t>
            </a:r>
            <a:endParaRPr lang="en-GB" sz="2000" b="1" dirty="0">
              <a:solidFill>
                <a:srgbClr val="FFFF00"/>
              </a:solidFill>
            </a:endParaRPr>
          </a:p>
        </p:txBody>
      </p:sp>
      <p:sp>
        <p:nvSpPr>
          <p:cNvPr id="322595" name="Text Box 35"/>
          <p:cNvSpPr txBox="1">
            <a:spLocks noChangeArrowheads="1"/>
          </p:cNvSpPr>
          <p:nvPr/>
        </p:nvSpPr>
        <p:spPr bwMode="auto">
          <a:xfrm>
            <a:off x="3491880" y="1988840"/>
            <a:ext cx="2087563" cy="400110"/>
          </a:xfrm>
          <a:prstGeom prst="rect">
            <a:avLst/>
          </a:prstGeom>
          <a:noFill/>
          <a:ln w="0" algn="ctr">
            <a:noFill/>
            <a:miter lim="800000"/>
            <a:headEnd/>
            <a:tailEnd/>
          </a:ln>
        </p:spPr>
        <p:txBody>
          <a:bodyPr>
            <a:spAutoFit/>
          </a:bodyPr>
          <a:lstStyle/>
          <a:p>
            <a:pPr>
              <a:spcBef>
                <a:spcPct val="50000"/>
              </a:spcBef>
            </a:pPr>
            <a:r>
              <a:rPr lang="en-GB" sz="2000" b="1" dirty="0">
                <a:solidFill>
                  <a:srgbClr val="FFFF00"/>
                </a:solidFill>
              </a:rPr>
              <a:t>Flaps 60</a:t>
            </a:r>
            <a:r>
              <a:rPr lang="en-GB" sz="2000" b="1" baseline="50000" dirty="0">
                <a:solidFill>
                  <a:srgbClr val="FFFF00"/>
                </a:solidFill>
              </a:rPr>
              <a:t>o</a:t>
            </a:r>
            <a:endParaRPr lang="en-GB" sz="2000" b="1" dirty="0">
              <a:solidFill>
                <a:srgbClr val="FFFF00"/>
              </a:solidFill>
            </a:endParaRPr>
          </a:p>
        </p:txBody>
      </p:sp>
      <p:sp>
        <p:nvSpPr>
          <p:cNvPr id="322598" name="Text Box 38"/>
          <p:cNvSpPr txBox="1">
            <a:spLocks noChangeArrowheads="1"/>
          </p:cNvSpPr>
          <p:nvPr/>
        </p:nvSpPr>
        <p:spPr bwMode="auto">
          <a:xfrm>
            <a:off x="1079761" y="4509120"/>
            <a:ext cx="1728787" cy="2123658"/>
          </a:xfrm>
          <a:prstGeom prst="rect">
            <a:avLst/>
          </a:prstGeom>
          <a:noFill/>
          <a:ln w="0" algn="ctr">
            <a:noFill/>
            <a:miter lim="800000"/>
            <a:headEnd/>
            <a:tailEnd/>
          </a:ln>
        </p:spPr>
        <p:txBody>
          <a:bodyPr>
            <a:spAutoFit/>
          </a:bodyPr>
          <a:lstStyle/>
          <a:p>
            <a:pPr>
              <a:spcBef>
                <a:spcPct val="50000"/>
              </a:spcBef>
            </a:pPr>
            <a:r>
              <a:rPr lang="en-GB" sz="2400" b="1" u="sng" dirty="0">
                <a:solidFill>
                  <a:srgbClr val="FFFF00"/>
                </a:solidFill>
              </a:rPr>
              <a:t>Flap</a:t>
            </a:r>
          </a:p>
          <a:p>
            <a:pPr>
              <a:spcBef>
                <a:spcPct val="50000"/>
              </a:spcBef>
            </a:pPr>
            <a:r>
              <a:rPr lang="en-GB" sz="2400" b="1" dirty="0"/>
              <a:t>30</a:t>
            </a:r>
            <a:r>
              <a:rPr lang="en-GB" sz="2400" b="1" baseline="50000" dirty="0"/>
              <a:t>o</a:t>
            </a:r>
          </a:p>
          <a:p>
            <a:pPr>
              <a:spcBef>
                <a:spcPct val="50000"/>
              </a:spcBef>
            </a:pPr>
            <a:r>
              <a:rPr lang="en-GB" sz="2400" b="1" dirty="0">
                <a:solidFill>
                  <a:srgbClr val="00FFFF"/>
                </a:solidFill>
              </a:rPr>
              <a:t>60</a:t>
            </a:r>
            <a:r>
              <a:rPr lang="en-GB" sz="2400" b="1" baseline="50000" dirty="0">
                <a:solidFill>
                  <a:srgbClr val="00FFFF"/>
                </a:solidFill>
              </a:rPr>
              <a:t>o</a:t>
            </a:r>
          </a:p>
          <a:p>
            <a:pPr>
              <a:spcBef>
                <a:spcPct val="50000"/>
              </a:spcBef>
            </a:pPr>
            <a:r>
              <a:rPr lang="en-GB" sz="2400" b="1" dirty="0">
                <a:solidFill>
                  <a:srgbClr val="C00000"/>
                </a:solidFill>
              </a:rPr>
              <a:t>90</a:t>
            </a:r>
            <a:r>
              <a:rPr lang="en-GB" sz="2400" b="1" baseline="50000" dirty="0">
                <a:solidFill>
                  <a:srgbClr val="C00000"/>
                </a:solidFill>
              </a:rPr>
              <a:t>o</a:t>
            </a:r>
            <a:endParaRPr lang="en-GB" sz="2400" b="1" dirty="0">
              <a:solidFill>
                <a:srgbClr val="C00000"/>
              </a:solidFill>
            </a:endParaRPr>
          </a:p>
        </p:txBody>
      </p:sp>
      <p:sp>
        <p:nvSpPr>
          <p:cNvPr id="322599" name="Text Box 39"/>
          <p:cNvSpPr txBox="1">
            <a:spLocks noChangeArrowheads="1"/>
          </p:cNvSpPr>
          <p:nvPr/>
        </p:nvSpPr>
        <p:spPr bwMode="auto">
          <a:xfrm>
            <a:off x="5112209" y="4509120"/>
            <a:ext cx="2952328" cy="2123658"/>
          </a:xfrm>
          <a:prstGeom prst="rect">
            <a:avLst/>
          </a:prstGeom>
          <a:noFill/>
          <a:ln w="0" algn="ctr">
            <a:noFill/>
            <a:miter lim="800000"/>
            <a:headEnd/>
            <a:tailEnd/>
          </a:ln>
        </p:spPr>
        <p:txBody>
          <a:bodyPr wrap="square">
            <a:spAutoFit/>
          </a:bodyPr>
          <a:lstStyle/>
          <a:p>
            <a:pPr>
              <a:spcBef>
                <a:spcPct val="50000"/>
              </a:spcBef>
            </a:pPr>
            <a:r>
              <a:rPr lang="en-GB" sz="2400" b="1" u="sng" dirty="0">
                <a:solidFill>
                  <a:srgbClr val="FFFF00"/>
                </a:solidFill>
              </a:rPr>
              <a:t>Drag</a:t>
            </a:r>
          </a:p>
          <a:p>
            <a:pPr>
              <a:spcBef>
                <a:spcPct val="50000"/>
              </a:spcBef>
            </a:pPr>
            <a:r>
              <a:rPr lang="en-GB" sz="2400" b="1" dirty="0"/>
              <a:t>Small </a:t>
            </a:r>
            <a:r>
              <a:rPr lang="en-GB" sz="2400" b="1" dirty="0" smtClean="0"/>
              <a:t>increase</a:t>
            </a:r>
            <a:endParaRPr lang="en-GB" sz="2400" b="1" baseline="50000" dirty="0"/>
          </a:p>
          <a:p>
            <a:pPr>
              <a:spcBef>
                <a:spcPct val="50000"/>
              </a:spcBef>
            </a:pPr>
            <a:r>
              <a:rPr lang="en-GB" sz="2400" b="1" dirty="0">
                <a:solidFill>
                  <a:srgbClr val="00FFFF"/>
                </a:solidFill>
              </a:rPr>
              <a:t>Large </a:t>
            </a:r>
            <a:r>
              <a:rPr lang="en-GB" sz="2400" b="1" dirty="0" smtClean="0">
                <a:solidFill>
                  <a:srgbClr val="00FFFF"/>
                </a:solidFill>
              </a:rPr>
              <a:t>increase</a:t>
            </a:r>
            <a:endParaRPr lang="en-GB" sz="2400" b="1" baseline="50000" dirty="0">
              <a:solidFill>
                <a:srgbClr val="00FFFF"/>
              </a:solidFill>
            </a:endParaRPr>
          </a:p>
          <a:p>
            <a:pPr>
              <a:spcBef>
                <a:spcPct val="50000"/>
              </a:spcBef>
            </a:pPr>
            <a:r>
              <a:rPr lang="en-GB" sz="2400" b="1" dirty="0">
                <a:solidFill>
                  <a:srgbClr val="C00000"/>
                </a:solidFill>
              </a:rPr>
              <a:t>V l</a:t>
            </a:r>
            <a:r>
              <a:rPr lang="en-GB" sz="2400" b="1" dirty="0" smtClean="0">
                <a:solidFill>
                  <a:srgbClr val="C00000"/>
                </a:solidFill>
              </a:rPr>
              <a:t>arge increase</a:t>
            </a:r>
            <a:endParaRPr lang="en-GB" sz="2400" b="1" dirty="0">
              <a:solidFill>
                <a:srgbClr val="C00000"/>
              </a:solidFill>
            </a:endParaRPr>
          </a:p>
        </p:txBody>
      </p:sp>
      <p:sp>
        <p:nvSpPr>
          <p:cNvPr id="322600" name="Text Box 40"/>
          <p:cNvSpPr txBox="1">
            <a:spLocks noChangeArrowheads="1"/>
          </p:cNvSpPr>
          <p:nvPr/>
        </p:nvSpPr>
        <p:spPr bwMode="auto">
          <a:xfrm>
            <a:off x="2555776" y="4509120"/>
            <a:ext cx="2664595" cy="2123658"/>
          </a:xfrm>
          <a:prstGeom prst="rect">
            <a:avLst/>
          </a:prstGeom>
          <a:noFill/>
          <a:ln w="0" algn="ctr">
            <a:noFill/>
            <a:miter lim="800000"/>
            <a:headEnd/>
            <a:tailEnd/>
          </a:ln>
        </p:spPr>
        <p:txBody>
          <a:bodyPr wrap="square">
            <a:spAutoFit/>
          </a:bodyPr>
          <a:lstStyle/>
          <a:p>
            <a:pPr>
              <a:spcBef>
                <a:spcPct val="50000"/>
              </a:spcBef>
            </a:pPr>
            <a:r>
              <a:rPr lang="en-GB" sz="2400" b="1" u="sng" dirty="0">
                <a:solidFill>
                  <a:srgbClr val="FFFF00"/>
                </a:solidFill>
              </a:rPr>
              <a:t>Lift</a:t>
            </a:r>
          </a:p>
          <a:p>
            <a:pPr>
              <a:spcBef>
                <a:spcPct val="50000"/>
              </a:spcBef>
            </a:pPr>
            <a:r>
              <a:rPr lang="en-GB" sz="2400" b="1" dirty="0"/>
              <a:t>Large </a:t>
            </a:r>
            <a:r>
              <a:rPr lang="en-GB" sz="2400" b="1" dirty="0" smtClean="0"/>
              <a:t>increase</a:t>
            </a:r>
            <a:endParaRPr lang="en-GB" sz="2400" b="1" baseline="50000" dirty="0"/>
          </a:p>
          <a:p>
            <a:pPr>
              <a:spcBef>
                <a:spcPct val="50000"/>
              </a:spcBef>
            </a:pPr>
            <a:r>
              <a:rPr lang="en-GB" sz="2400" b="1" dirty="0">
                <a:solidFill>
                  <a:srgbClr val="00FFFF"/>
                </a:solidFill>
              </a:rPr>
              <a:t>Small </a:t>
            </a:r>
            <a:r>
              <a:rPr lang="en-GB" sz="2400" b="1" dirty="0" smtClean="0">
                <a:solidFill>
                  <a:srgbClr val="00FFFF"/>
                </a:solidFill>
              </a:rPr>
              <a:t>increase</a:t>
            </a:r>
            <a:endParaRPr lang="en-GB" sz="2400" b="1" baseline="50000" dirty="0">
              <a:solidFill>
                <a:srgbClr val="00FFFF"/>
              </a:solidFill>
            </a:endParaRPr>
          </a:p>
          <a:p>
            <a:pPr>
              <a:spcBef>
                <a:spcPct val="50000"/>
              </a:spcBef>
            </a:pPr>
            <a:r>
              <a:rPr lang="en-GB" sz="2400" b="1" dirty="0">
                <a:solidFill>
                  <a:srgbClr val="C00000"/>
                </a:solidFill>
              </a:rPr>
              <a:t>No s</a:t>
            </a:r>
            <a:r>
              <a:rPr lang="en-GB" sz="2400" b="1" dirty="0" smtClean="0">
                <a:solidFill>
                  <a:srgbClr val="C00000"/>
                </a:solidFill>
              </a:rPr>
              <a:t>ig increase</a:t>
            </a:r>
            <a:endParaRPr lang="en-GB" sz="2400" b="1" dirty="0">
              <a:solidFill>
                <a:srgbClr val="C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2563"/>
                                        </p:tgtEl>
                                        <p:attrNameLst>
                                          <p:attrName>style.visibility</p:attrName>
                                        </p:attrNameLst>
                                      </p:cBhvr>
                                      <p:to>
                                        <p:strVal val="visible"/>
                                      </p:to>
                                    </p:set>
                                    <p:animEffect transition="in" filter="fade">
                                      <p:cBhvr>
                                        <p:cTn id="7" dur="2000"/>
                                        <p:tgtEl>
                                          <p:spTgt spid="32256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22569"/>
                                        </p:tgtEl>
                                        <p:attrNameLst>
                                          <p:attrName>style.visibility</p:attrName>
                                        </p:attrNameLst>
                                      </p:cBhvr>
                                      <p:to>
                                        <p:strVal val="visible"/>
                                      </p:to>
                                    </p:set>
                                    <p:animEffect transition="in" filter="fade">
                                      <p:cBhvr>
                                        <p:cTn id="12" dur="2000"/>
                                        <p:tgtEl>
                                          <p:spTgt spid="322569"/>
                                        </p:tgtEl>
                                      </p:cBhvr>
                                    </p:animEffect>
                                  </p:childTnLst>
                                </p:cTn>
                              </p:par>
                              <p:par>
                                <p:cTn id="13" presetID="8" presetClass="emph" presetSubtype="0" fill="hold" nodeType="withEffect">
                                  <p:stCondLst>
                                    <p:cond delay="0"/>
                                  </p:stCondLst>
                                  <p:childTnLst>
                                    <p:animRot by="1800000">
                                      <p:cBhvr>
                                        <p:cTn id="14" dur="3000" fill="hold"/>
                                        <p:tgtEl>
                                          <p:spTgt spid="3"/>
                                        </p:tgtEl>
                                        <p:attrNameLst>
                                          <p:attrName>r</p:attrName>
                                        </p:attrNameLst>
                                      </p:cBhvr>
                                    </p:animRot>
                                  </p:childTnLst>
                                </p:cTn>
                              </p:par>
                            </p:childTnLst>
                          </p:cTn>
                        </p:par>
                        <p:par>
                          <p:cTn id="15" fill="hold">
                            <p:stCondLst>
                              <p:cond delay="3000"/>
                            </p:stCondLst>
                            <p:childTnLst>
                              <p:par>
                                <p:cTn id="16" presetID="10" presetClass="entr" presetSubtype="0" fill="hold" nodeType="afterEffect">
                                  <p:stCondLst>
                                    <p:cond delay="1000"/>
                                  </p:stCondLst>
                                  <p:childTnLst>
                                    <p:set>
                                      <p:cBhvr>
                                        <p:cTn id="17" dur="1" fill="hold">
                                          <p:stCondLst>
                                            <p:cond delay="0"/>
                                          </p:stCondLst>
                                        </p:cTn>
                                        <p:tgtEl>
                                          <p:spTgt spid="322598">
                                            <p:txEl>
                                              <p:pRg st="0" end="0"/>
                                            </p:txEl>
                                          </p:spTgt>
                                        </p:tgtEl>
                                        <p:attrNameLst>
                                          <p:attrName>style.visibility</p:attrName>
                                        </p:attrNameLst>
                                      </p:cBhvr>
                                      <p:to>
                                        <p:strVal val="visible"/>
                                      </p:to>
                                    </p:set>
                                    <p:animEffect transition="in" filter="fade">
                                      <p:cBhvr>
                                        <p:cTn id="18" dur="2000"/>
                                        <p:tgtEl>
                                          <p:spTgt spid="322598">
                                            <p:txEl>
                                              <p:pRg st="0" end="0"/>
                                            </p:txEl>
                                          </p:spTgt>
                                        </p:tgtEl>
                                      </p:cBhvr>
                                    </p:animEffect>
                                  </p:childTnLst>
                                </p:cTn>
                              </p:par>
                              <p:par>
                                <p:cTn id="19" presetID="10" presetClass="entr" presetSubtype="0" fill="hold" nodeType="withEffect">
                                  <p:stCondLst>
                                    <p:cond delay="1000"/>
                                  </p:stCondLst>
                                  <p:childTnLst>
                                    <p:set>
                                      <p:cBhvr>
                                        <p:cTn id="20" dur="1" fill="hold">
                                          <p:stCondLst>
                                            <p:cond delay="0"/>
                                          </p:stCondLst>
                                        </p:cTn>
                                        <p:tgtEl>
                                          <p:spTgt spid="322600">
                                            <p:txEl>
                                              <p:pRg st="0" end="0"/>
                                            </p:txEl>
                                          </p:spTgt>
                                        </p:tgtEl>
                                        <p:attrNameLst>
                                          <p:attrName>style.visibility</p:attrName>
                                        </p:attrNameLst>
                                      </p:cBhvr>
                                      <p:to>
                                        <p:strVal val="visible"/>
                                      </p:to>
                                    </p:set>
                                    <p:animEffect transition="in" filter="fade">
                                      <p:cBhvr>
                                        <p:cTn id="21" dur="2000"/>
                                        <p:tgtEl>
                                          <p:spTgt spid="322600">
                                            <p:txEl>
                                              <p:pRg st="0" end="0"/>
                                            </p:txEl>
                                          </p:spTgt>
                                        </p:tgtEl>
                                      </p:cBhvr>
                                    </p:animEffect>
                                  </p:childTnLst>
                                </p:cTn>
                              </p:par>
                              <p:par>
                                <p:cTn id="22" presetID="10" presetClass="entr" presetSubtype="0" fill="hold" nodeType="withEffect">
                                  <p:stCondLst>
                                    <p:cond delay="1000"/>
                                  </p:stCondLst>
                                  <p:childTnLst>
                                    <p:set>
                                      <p:cBhvr>
                                        <p:cTn id="23" dur="1" fill="hold">
                                          <p:stCondLst>
                                            <p:cond delay="0"/>
                                          </p:stCondLst>
                                        </p:cTn>
                                        <p:tgtEl>
                                          <p:spTgt spid="322599">
                                            <p:txEl>
                                              <p:pRg st="0" end="0"/>
                                            </p:txEl>
                                          </p:spTgt>
                                        </p:tgtEl>
                                        <p:attrNameLst>
                                          <p:attrName>style.visibility</p:attrName>
                                        </p:attrNameLst>
                                      </p:cBhvr>
                                      <p:to>
                                        <p:strVal val="visible"/>
                                      </p:to>
                                    </p:set>
                                    <p:animEffect transition="in" filter="fade">
                                      <p:cBhvr>
                                        <p:cTn id="24" dur="2000"/>
                                        <p:tgtEl>
                                          <p:spTgt spid="322599">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322598">
                                            <p:txEl>
                                              <p:pRg st="1" end="1"/>
                                            </p:txEl>
                                          </p:spTgt>
                                        </p:tgtEl>
                                        <p:attrNameLst>
                                          <p:attrName>style.visibility</p:attrName>
                                        </p:attrNameLst>
                                      </p:cBhvr>
                                      <p:to>
                                        <p:strVal val="visible"/>
                                      </p:to>
                                    </p:set>
                                    <p:animEffect transition="in" filter="wipe(left)">
                                      <p:cBhvr>
                                        <p:cTn id="29" dur="1000"/>
                                        <p:tgtEl>
                                          <p:spTgt spid="322598">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322600">
                                            <p:txEl>
                                              <p:pRg st="1" end="1"/>
                                            </p:txEl>
                                          </p:spTgt>
                                        </p:tgtEl>
                                        <p:attrNameLst>
                                          <p:attrName>style.visibility</p:attrName>
                                        </p:attrNameLst>
                                      </p:cBhvr>
                                      <p:to>
                                        <p:strVal val="visible"/>
                                      </p:to>
                                    </p:set>
                                    <p:animEffect transition="in" filter="wipe(left)">
                                      <p:cBhvr>
                                        <p:cTn id="34" dur="1000"/>
                                        <p:tgtEl>
                                          <p:spTgt spid="322600">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322599">
                                            <p:txEl>
                                              <p:pRg st="1" end="1"/>
                                            </p:txEl>
                                          </p:spTgt>
                                        </p:tgtEl>
                                        <p:attrNameLst>
                                          <p:attrName>style.visibility</p:attrName>
                                        </p:attrNameLst>
                                      </p:cBhvr>
                                      <p:to>
                                        <p:strVal val="visible"/>
                                      </p:to>
                                    </p:set>
                                    <p:animEffect transition="in" filter="wipe(left)">
                                      <p:cBhvr>
                                        <p:cTn id="39" dur="1000"/>
                                        <p:tgtEl>
                                          <p:spTgt spid="322599">
                                            <p:txEl>
                                              <p:pRg st="1" end="1"/>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xit" presetSubtype="0" fill="hold" grpId="1" nodeType="clickEffect">
                                  <p:stCondLst>
                                    <p:cond delay="0"/>
                                  </p:stCondLst>
                                  <p:childTnLst>
                                    <p:animEffect transition="out" filter="fade">
                                      <p:cBhvr>
                                        <p:cTn id="43" dur="2000"/>
                                        <p:tgtEl>
                                          <p:spTgt spid="322569"/>
                                        </p:tgtEl>
                                      </p:cBhvr>
                                    </p:animEffect>
                                    <p:set>
                                      <p:cBhvr>
                                        <p:cTn id="44" dur="1" fill="hold">
                                          <p:stCondLst>
                                            <p:cond delay="1999"/>
                                          </p:stCondLst>
                                        </p:cTn>
                                        <p:tgtEl>
                                          <p:spTgt spid="322569"/>
                                        </p:tgtEl>
                                        <p:attrNameLst>
                                          <p:attrName>style.visibility</p:attrName>
                                        </p:attrNameLst>
                                      </p:cBhvr>
                                      <p:to>
                                        <p:strVal val="hidden"/>
                                      </p:to>
                                    </p:set>
                                  </p:childTnLst>
                                </p:cTn>
                              </p:par>
                              <p:par>
                                <p:cTn id="45" presetID="10" presetClass="entr" presetSubtype="0" fill="hold" grpId="0" nodeType="withEffect">
                                  <p:stCondLst>
                                    <p:cond delay="0"/>
                                  </p:stCondLst>
                                  <p:childTnLst>
                                    <p:set>
                                      <p:cBhvr>
                                        <p:cTn id="46" dur="1" fill="hold">
                                          <p:stCondLst>
                                            <p:cond delay="0"/>
                                          </p:stCondLst>
                                        </p:cTn>
                                        <p:tgtEl>
                                          <p:spTgt spid="322595"/>
                                        </p:tgtEl>
                                        <p:attrNameLst>
                                          <p:attrName>style.visibility</p:attrName>
                                        </p:attrNameLst>
                                      </p:cBhvr>
                                      <p:to>
                                        <p:strVal val="visible"/>
                                      </p:to>
                                    </p:set>
                                    <p:animEffect transition="in" filter="fade">
                                      <p:cBhvr>
                                        <p:cTn id="47" dur="2000"/>
                                        <p:tgtEl>
                                          <p:spTgt spid="322595"/>
                                        </p:tgtEl>
                                      </p:cBhvr>
                                    </p:animEffect>
                                  </p:childTnLst>
                                </p:cTn>
                              </p:par>
                              <p:par>
                                <p:cTn id="48" presetID="8" presetClass="emph" presetSubtype="0" fill="hold" nodeType="withEffect">
                                  <p:stCondLst>
                                    <p:cond delay="0"/>
                                  </p:stCondLst>
                                  <p:childTnLst>
                                    <p:animRot by="1800000">
                                      <p:cBhvr>
                                        <p:cTn id="49" dur="3000" fill="hold"/>
                                        <p:tgtEl>
                                          <p:spTgt spid="3"/>
                                        </p:tgtEl>
                                        <p:attrNameLst>
                                          <p:attrName>r</p:attrName>
                                        </p:attrNameLst>
                                      </p:cBhvr>
                                    </p:animRo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322598">
                                            <p:txEl>
                                              <p:pRg st="2" end="2"/>
                                            </p:txEl>
                                          </p:spTgt>
                                        </p:tgtEl>
                                        <p:attrNameLst>
                                          <p:attrName>style.visibility</p:attrName>
                                        </p:attrNameLst>
                                      </p:cBhvr>
                                      <p:to>
                                        <p:strVal val="visible"/>
                                      </p:to>
                                    </p:set>
                                    <p:animEffect transition="in" filter="wipe(left)">
                                      <p:cBhvr>
                                        <p:cTn id="54" dur="1000"/>
                                        <p:tgtEl>
                                          <p:spTgt spid="322598">
                                            <p:txEl>
                                              <p:pRg st="2" end="2"/>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322600">
                                            <p:txEl>
                                              <p:pRg st="2" end="2"/>
                                            </p:txEl>
                                          </p:spTgt>
                                        </p:tgtEl>
                                        <p:attrNameLst>
                                          <p:attrName>style.visibility</p:attrName>
                                        </p:attrNameLst>
                                      </p:cBhvr>
                                      <p:to>
                                        <p:strVal val="visible"/>
                                      </p:to>
                                    </p:set>
                                    <p:animEffect transition="in" filter="wipe(left)">
                                      <p:cBhvr>
                                        <p:cTn id="59" dur="1000"/>
                                        <p:tgtEl>
                                          <p:spTgt spid="322600">
                                            <p:txEl>
                                              <p:pRg st="2" end="2"/>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322599">
                                            <p:txEl>
                                              <p:pRg st="2" end="2"/>
                                            </p:txEl>
                                          </p:spTgt>
                                        </p:tgtEl>
                                        <p:attrNameLst>
                                          <p:attrName>style.visibility</p:attrName>
                                        </p:attrNameLst>
                                      </p:cBhvr>
                                      <p:to>
                                        <p:strVal val="visible"/>
                                      </p:to>
                                    </p:set>
                                    <p:animEffect transition="in" filter="wipe(left)">
                                      <p:cBhvr>
                                        <p:cTn id="64" dur="1000"/>
                                        <p:tgtEl>
                                          <p:spTgt spid="322599">
                                            <p:txEl>
                                              <p:pRg st="2" end="2"/>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xit" presetSubtype="0" fill="hold" grpId="1" nodeType="clickEffect">
                                  <p:stCondLst>
                                    <p:cond delay="0"/>
                                  </p:stCondLst>
                                  <p:childTnLst>
                                    <p:animEffect transition="out" filter="fade">
                                      <p:cBhvr>
                                        <p:cTn id="68" dur="2000"/>
                                        <p:tgtEl>
                                          <p:spTgt spid="322595"/>
                                        </p:tgtEl>
                                      </p:cBhvr>
                                    </p:animEffect>
                                    <p:set>
                                      <p:cBhvr>
                                        <p:cTn id="69" dur="1" fill="hold">
                                          <p:stCondLst>
                                            <p:cond delay="1999"/>
                                          </p:stCondLst>
                                        </p:cTn>
                                        <p:tgtEl>
                                          <p:spTgt spid="322595"/>
                                        </p:tgtEl>
                                        <p:attrNameLst>
                                          <p:attrName>style.visibility</p:attrName>
                                        </p:attrNameLst>
                                      </p:cBhvr>
                                      <p:to>
                                        <p:strVal val="hidden"/>
                                      </p:to>
                                    </p:set>
                                  </p:childTnLst>
                                </p:cTn>
                              </p:par>
                              <p:par>
                                <p:cTn id="70" presetID="10" presetClass="entr" presetSubtype="0" fill="hold" grpId="0" nodeType="withEffect">
                                  <p:stCondLst>
                                    <p:cond delay="0"/>
                                  </p:stCondLst>
                                  <p:childTnLst>
                                    <p:set>
                                      <p:cBhvr>
                                        <p:cTn id="71" dur="1" fill="hold">
                                          <p:stCondLst>
                                            <p:cond delay="0"/>
                                          </p:stCondLst>
                                        </p:cTn>
                                        <p:tgtEl>
                                          <p:spTgt spid="322594"/>
                                        </p:tgtEl>
                                        <p:attrNameLst>
                                          <p:attrName>style.visibility</p:attrName>
                                        </p:attrNameLst>
                                      </p:cBhvr>
                                      <p:to>
                                        <p:strVal val="visible"/>
                                      </p:to>
                                    </p:set>
                                    <p:animEffect transition="in" filter="fade">
                                      <p:cBhvr>
                                        <p:cTn id="72" dur="2000"/>
                                        <p:tgtEl>
                                          <p:spTgt spid="322594"/>
                                        </p:tgtEl>
                                      </p:cBhvr>
                                    </p:animEffect>
                                  </p:childTnLst>
                                </p:cTn>
                              </p:par>
                              <p:par>
                                <p:cTn id="73" presetID="8" presetClass="emph" presetSubtype="0" fill="hold" nodeType="withEffect">
                                  <p:stCondLst>
                                    <p:cond delay="0"/>
                                  </p:stCondLst>
                                  <p:childTnLst>
                                    <p:animRot by="1800000">
                                      <p:cBhvr>
                                        <p:cTn id="74" dur="3000" fill="hold"/>
                                        <p:tgtEl>
                                          <p:spTgt spid="3"/>
                                        </p:tgtEl>
                                        <p:attrNameLst>
                                          <p:attrName>r</p:attrName>
                                        </p:attrNameLst>
                                      </p:cBhvr>
                                    </p:animRo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nodeType="clickEffect">
                                  <p:stCondLst>
                                    <p:cond delay="0"/>
                                  </p:stCondLst>
                                  <p:childTnLst>
                                    <p:set>
                                      <p:cBhvr>
                                        <p:cTn id="78" dur="1" fill="hold">
                                          <p:stCondLst>
                                            <p:cond delay="0"/>
                                          </p:stCondLst>
                                        </p:cTn>
                                        <p:tgtEl>
                                          <p:spTgt spid="322598">
                                            <p:txEl>
                                              <p:pRg st="3" end="3"/>
                                            </p:txEl>
                                          </p:spTgt>
                                        </p:tgtEl>
                                        <p:attrNameLst>
                                          <p:attrName>style.visibility</p:attrName>
                                        </p:attrNameLst>
                                      </p:cBhvr>
                                      <p:to>
                                        <p:strVal val="visible"/>
                                      </p:to>
                                    </p:set>
                                    <p:animEffect transition="in" filter="wipe(left)">
                                      <p:cBhvr>
                                        <p:cTn id="79" dur="1000"/>
                                        <p:tgtEl>
                                          <p:spTgt spid="322598">
                                            <p:txEl>
                                              <p:pRg st="3" end="3"/>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nodeType="clickEffect">
                                  <p:stCondLst>
                                    <p:cond delay="0"/>
                                  </p:stCondLst>
                                  <p:childTnLst>
                                    <p:set>
                                      <p:cBhvr>
                                        <p:cTn id="83" dur="1" fill="hold">
                                          <p:stCondLst>
                                            <p:cond delay="0"/>
                                          </p:stCondLst>
                                        </p:cTn>
                                        <p:tgtEl>
                                          <p:spTgt spid="322600">
                                            <p:txEl>
                                              <p:pRg st="3" end="3"/>
                                            </p:txEl>
                                          </p:spTgt>
                                        </p:tgtEl>
                                        <p:attrNameLst>
                                          <p:attrName>style.visibility</p:attrName>
                                        </p:attrNameLst>
                                      </p:cBhvr>
                                      <p:to>
                                        <p:strVal val="visible"/>
                                      </p:to>
                                    </p:set>
                                    <p:animEffect transition="in" filter="wipe(left)">
                                      <p:cBhvr>
                                        <p:cTn id="84" dur="1000"/>
                                        <p:tgtEl>
                                          <p:spTgt spid="322600">
                                            <p:txEl>
                                              <p:pRg st="3" end="3"/>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nodeType="clickEffect">
                                  <p:stCondLst>
                                    <p:cond delay="0"/>
                                  </p:stCondLst>
                                  <p:childTnLst>
                                    <p:set>
                                      <p:cBhvr>
                                        <p:cTn id="88" dur="1" fill="hold">
                                          <p:stCondLst>
                                            <p:cond delay="0"/>
                                          </p:stCondLst>
                                        </p:cTn>
                                        <p:tgtEl>
                                          <p:spTgt spid="322599">
                                            <p:txEl>
                                              <p:pRg st="3" end="3"/>
                                            </p:txEl>
                                          </p:spTgt>
                                        </p:tgtEl>
                                        <p:attrNameLst>
                                          <p:attrName>style.visibility</p:attrName>
                                        </p:attrNameLst>
                                      </p:cBhvr>
                                      <p:to>
                                        <p:strVal val="visible"/>
                                      </p:to>
                                    </p:set>
                                    <p:animEffect transition="in" filter="wipe(left)">
                                      <p:cBhvr>
                                        <p:cTn id="89" dur="1000"/>
                                        <p:tgtEl>
                                          <p:spTgt spid="3225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2563" grpId="0"/>
      <p:bldP spid="322569" grpId="0"/>
      <p:bldP spid="322569" grpId="1"/>
      <p:bldP spid="322594" grpId="0"/>
      <p:bldP spid="322595" grpId="0"/>
      <p:bldP spid="322595" grpId="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0" y="765175"/>
            <a:ext cx="9144000" cy="70167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0" lang="en-GB" sz="4400" b="1" i="0" u="none" strike="noStrike" kern="0" cap="none" spc="0" normalizeH="0" baseline="0" noProof="0" smtClean="0">
                <a:ln>
                  <a:noFill/>
                </a:ln>
                <a:solidFill>
                  <a:srgbClr val="FFFF00"/>
                </a:solidFill>
                <a:effectLst/>
                <a:uLnTx/>
                <a:uFillTx/>
                <a:latin typeface="+mj-lt"/>
                <a:ea typeface="+mj-ea"/>
                <a:cs typeface="+mj-cs"/>
              </a:rPr>
              <a:t>Any questions?</a:t>
            </a:r>
            <a:endParaRPr kumimoji="0" lang="en-GB" sz="4400" b="1" i="0" u="none" strike="noStrike" kern="0" cap="none" spc="0" normalizeH="0" baseline="0" noProof="0" dirty="0" smtClean="0">
              <a:ln>
                <a:noFill/>
              </a:ln>
              <a:solidFill>
                <a:srgbClr val="FFFF00"/>
              </a:solidFill>
              <a:effectLst/>
              <a:uLnTx/>
              <a:uFillTx/>
              <a:latin typeface="+mj-lt"/>
              <a:ea typeface="+mj-ea"/>
              <a:cs typeface="+mj-cs"/>
            </a:endParaRPr>
          </a:p>
        </p:txBody>
      </p:sp>
      <p:pic>
        <p:nvPicPr>
          <p:cNvPr id="3" name="Picture 4" descr="in01099_"/>
          <p:cNvPicPr>
            <a:picLocks noChangeAspect="1" noChangeArrowheads="1"/>
          </p:cNvPicPr>
          <p:nvPr/>
        </p:nvPicPr>
        <p:blipFill>
          <a:blip r:embed="rId2" cstate="email"/>
          <a:srcRect/>
          <a:stretch>
            <a:fillRect/>
          </a:stretch>
        </p:blipFill>
        <p:spPr bwMode="auto">
          <a:xfrm>
            <a:off x="2700338" y="1714500"/>
            <a:ext cx="3429000" cy="3429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395536" y="2708920"/>
            <a:ext cx="6050054" cy="701731"/>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0" lang="en-GB" sz="4400" b="1" i="0" u="none" strike="noStrike" kern="0" cap="none" spc="0" normalizeH="0" baseline="0" noProof="0" dirty="0" smtClean="0">
                <a:ln>
                  <a:noFill/>
                </a:ln>
                <a:solidFill>
                  <a:srgbClr val="FFFF00"/>
                </a:solidFill>
                <a:effectLst/>
                <a:uLnTx/>
                <a:uFillTx/>
                <a:latin typeface="Arial" charset="0"/>
                <a:ea typeface="+mj-ea"/>
                <a:cs typeface="+mj-cs"/>
              </a:rPr>
              <a:t>Questions for you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 Box 5"/>
          <p:cNvSpPr txBox="1">
            <a:spLocks noChangeArrowheads="1"/>
          </p:cNvSpPr>
          <p:nvPr/>
        </p:nvSpPr>
        <p:spPr bwMode="auto">
          <a:xfrm>
            <a:off x="251520" y="692696"/>
            <a:ext cx="8569325" cy="5262979"/>
          </a:xfrm>
          <a:prstGeom prst="rect">
            <a:avLst/>
          </a:prstGeom>
          <a:noFill/>
          <a:ln w="0" algn="ctr">
            <a:noFill/>
            <a:miter lim="800000"/>
            <a:headEnd/>
            <a:tailEnd/>
          </a:ln>
        </p:spPr>
        <p:txBody>
          <a:bodyPr>
            <a:spAutoFit/>
          </a:bodyPr>
          <a:lstStyle/>
          <a:p>
            <a:pPr marL="457200" indent="-457200">
              <a:spcBef>
                <a:spcPct val="50000"/>
              </a:spcBef>
              <a:buAutoNum type="arabicPeriod"/>
            </a:pPr>
            <a:r>
              <a:rPr lang="en-GB" sz="2400" b="1" dirty="0" smtClean="0">
                <a:solidFill>
                  <a:srgbClr val="FFFF00"/>
                </a:solidFill>
              </a:rPr>
              <a:t>What </a:t>
            </a:r>
            <a:r>
              <a:rPr lang="en-GB" sz="2400" b="1" dirty="0">
                <a:solidFill>
                  <a:srgbClr val="FFFF00"/>
                </a:solidFill>
              </a:rPr>
              <a:t>effect does a </a:t>
            </a:r>
            <a:r>
              <a:rPr lang="en-GB" sz="2400" b="1" dirty="0" smtClean="0">
                <a:solidFill>
                  <a:srgbClr val="FFFF00"/>
                </a:solidFill>
              </a:rPr>
              <a:t>trailing edge flap </a:t>
            </a:r>
            <a:r>
              <a:rPr lang="en-GB" sz="2400" b="1" dirty="0">
                <a:solidFill>
                  <a:srgbClr val="FFFF00"/>
                </a:solidFill>
              </a:rPr>
              <a:t>have on the </a:t>
            </a:r>
            <a:r>
              <a:rPr lang="en-GB" sz="2400" b="1" dirty="0" smtClean="0">
                <a:solidFill>
                  <a:srgbClr val="FFFF00"/>
                </a:solidFill>
              </a:rPr>
              <a:t>stalling speed?</a:t>
            </a:r>
          </a:p>
          <a:p>
            <a:pPr marL="457200" indent="-457200">
              <a:spcBef>
                <a:spcPct val="50000"/>
              </a:spcBef>
              <a:buAutoNum type="arabicPeriod"/>
            </a:pPr>
            <a:endParaRPr lang="en-GB" sz="2400" b="1" dirty="0">
              <a:solidFill>
                <a:srgbClr val="FFFF00"/>
              </a:solidFill>
            </a:endParaRPr>
          </a:p>
          <a:p>
            <a:pPr marL="342900" indent="-342900">
              <a:spcBef>
                <a:spcPct val="50000"/>
              </a:spcBef>
              <a:buFontTx/>
              <a:buAutoNum type="alphaLcPeriod"/>
            </a:pPr>
            <a:r>
              <a:rPr lang="en-GB" sz="2400" b="1" dirty="0" smtClean="0">
                <a:solidFill>
                  <a:srgbClr val="FFFF00"/>
                </a:solidFill>
              </a:rPr>
              <a:t>Higher</a:t>
            </a:r>
            <a:endParaRPr lang="en-GB" sz="2400" b="1" dirty="0">
              <a:solidFill>
                <a:srgbClr val="FFFF00"/>
              </a:solidFill>
            </a:endParaRPr>
          </a:p>
          <a:p>
            <a:pPr marL="342900" indent="-342900">
              <a:spcBef>
                <a:spcPct val="50000"/>
              </a:spcBef>
              <a:buFontTx/>
              <a:buAutoNum type="alphaLcPeriod"/>
            </a:pPr>
            <a:endParaRPr lang="en-GB" sz="2400" b="1" dirty="0">
              <a:solidFill>
                <a:srgbClr val="FFFF00"/>
              </a:solidFill>
            </a:endParaRPr>
          </a:p>
          <a:p>
            <a:pPr marL="342900" indent="-342900">
              <a:spcBef>
                <a:spcPct val="50000"/>
              </a:spcBef>
              <a:buFontTx/>
              <a:buAutoNum type="alphaLcPeriod"/>
            </a:pPr>
            <a:r>
              <a:rPr lang="en-GB" sz="2400" b="1" dirty="0" smtClean="0">
                <a:solidFill>
                  <a:srgbClr val="FFFF00"/>
                </a:solidFill>
              </a:rPr>
              <a:t>Lower</a:t>
            </a:r>
            <a:endParaRPr lang="en-GB" sz="2400" b="1" dirty="0">
              <a:solidFill>
                <a:srgbClr val="FFFF00"/>
              </a:solidFill>
            </a:endParaRPr>
          </a:p>
          <a:p>
            <a:pPr marL="342900" indent="-342900">
              <a:spcBef>
                <a:spcPct val="50000"/>
              </a:spcBef>
            </a:pPr>
            <a:endParaRPr lang="en-GB" sz="2400" b="1" dirty="0">
              <a:solidFill>
                <a:srgbClr val="FFFF00"/>
              </a:solidFill>
            </a:endParaRPr>
          </a:p>
          <a:p>
            <a:pPr marL="342900" indent="-342900">
              <a:spcBef>
                <a:spcPct val="50000"/>
              </a:spcBef>
            </a:pPr>
            <a:r>
              <a:rPr lang="en-GB" sz="2400" b="1" dirty="0">
                <a:solidFill>
                  <a:srgbClr val="FFFF00"/>
                </a:solidFill>
              </a:rPr>
              <a:t>c. The </a:t>
            </a:r>
            <a:r>
              <a:rPr lang="en-GB" sz="2400" b="1" dirty="0" smtClean="0">
                <a:solidFill>
                  <a:srgbClr val="FFFF00"/>
                </a:solidFill>
              </a:rPr>
              <a:t>same</a:t>
            </a:r>
            <a:endParaRPr lang="en-GB" sz="2400" b="1" dirty="0">
              <a:solidFill>
                <a:srgbClr val="FFFF00"/>
              </a:solidFill>
            </a:endParaRPr>
          </a:p>
          <a:p>
            <a:pPr marL="342900" indent="-342900">
              <a:spcBef>
                <a:spcPct val="50000"/>
              </a:spcBef>
              <a:buFontTx/>
              <a:buAutoNum type="alphaLcPeriod"/>
            </a:pPr>
            <a:endParaRPr lang="en-GB" sz="2400" b="1" dirty="0">
              <a:solidFill>
                <a:srgbClr val="FFFF00"/>
              </a:solidFill>
            </a:endParaRPr>
          </a:p>
          <a:p>
            <a:pPr marL="342900" indent="-342900">
              <a:spcBef>
                <a:spcPct val="50000"/>
              </a:spcBef>
            </a:pPr>
            <a:r>
              <a:rPr lang="en-GB" sz="2400" b="1" dirty="0">
                <a:solidFill>
                  <a:srgbClr val="FFFF00"/>
                </a:solidFill>
              </a:rPr>
              <a:t>d.  No </a:t>
            </a:r>
            <a:r>
              <a:rPr lang="en-GB" sz="2400" b="1" dirty="0" smtClean="0">
                <a:solidFill>
                  <a:srgbClr val="FFFF00"/>
                </a:solidFill>
              </a:rPr>
              <a:t>difference</a:t>
            </a:r>
            <a:endParaRPr lang="en-GB" sz="2400" b="1" dirty="0">
              <a:solidFill>
                <a:srgbClr val="FFFF00"/>
              </a:solidFill>
            </a:endParaRPr>
          </a:p>
        </p:txBody>
      </p:sp>
      <p:pic>
        <p:nvPicPr>
          <p:cNvPr id="8" name="Picture 6" descr="SpeedEnforcement1"/>
          <p:cNvPicPr>
            <a:picLocks noChangeAspect="1" noChangeArrowheads="1"/>
          </p:cNvPicPr>
          <p:nvPr/>
        </p:nvPicPr>
        <p:blipFill>
          <a:blip r:embed="rId2" cstate="email"/>
          <a:srcRect/>
          <a:stretch>
            <a:fillRect/>
          </a:stretch>
        </p:blipFill>
        <p:spPr bwMode="auto">
          <a:xfrm>
            <a:off x="5292080" y="4293096"/>
            <a:ext cx="3671887" cy="2425700"/>
          </a:xfrm>
          <a:prstGeom prst="rect">
            <a:avLst/>
          </a:prstGeom>
          <a:noFill/>
          <a:ln w="9525">
            <a:noFill/>
            <a:miter lim="800000"/>
            <a:headEnd/>
            <a:tailEnd/>
          </a:ln>
        </p:spPr>
      </p:pic>
      <p:pic>
        <p:nvPicPr>
          <p:cNvPr id="9" name="Picture 7" descr="Air-ground6"/>
          <p:cNvPicPr>
            <a:picLocks noChangeAspect="1" noChangeArrowheads="1"/>
          </p:cNvPicPr>
          <p:nvPr/>
        </p:nvPicPr>
        <p:blipFill>
          <a:blip r:embed="rId3" cstate="email"/>
          <a:srcRect/>
          <a:stretch>
            <a:fillRect/>
          </a:stretch>
        </p:blipFill>
        <p:spPr bwMode="auto">
          <a:xfrm>
            <a:off x="2339752" y="1556792"/>
            <a:ext cx="2899270" cy="324036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1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wipe(left)">
                                      <p:cBhvr>
                                        <p:cTn id="12" dur="10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animEffect transition="in" filter="wipe(left)">
                                      <p:cBhvr>
                                        <p:cTn id="17" dur="1000"/>
                                        <p:tgtEl>
                                          <p:spTgt spid="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
                                            <p:txEl>
                                              <p:pRg st="6" end="6"/>
                                            </p:txEl>
                                          </p:spTgt>
                                        </p:tgtEl>
                                        <p:attrNameLst>
                                          <p:attrName>style.visibility</p:attrName>
                                        </p:attrNameLst>
                                      </p:cBhvr>
                                      <p:to>
                                        <p:strVal val="visible"/>
                                      </p:to>
                                    </p:set>
                                    <p:animEffect transition="in" filter="wipe(left)">
                                      <p:cBhvr>
                                        <p:cTn id="22" dur="1000"/>
                                        <p:tgtEl>
                                          <p:spTgt spid="7">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7">
                                            <p:txEl>
                                              <p:pRg st="8" end="8"/>
                                            </p:txEl>
                                          </p:spTgt>
                                        </p:tgtEl>
                                        <p:attrNameLst>
                                          <p:attrName>style.visibility</p:attrName>
                                        </p:attrNameLst>
                                      </p:cBhvr>
                                      <p:to>
                                        <p:strVal val="visible"/>
                                      </p:to>
                                    </p:set>
                                    <p:animEffect transition="in" filter="wipe(left)">
                                      <p:cBhvr>
                                        <p:cTn id="27" dur="1000"/>
                                        <p:tgtEl>
                                          <p:spTgt spid="7">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1000"/>
                                        <p:tgtEl>
                                          <p:spTgt spid="7">
                                            <p:txEl>
                                              <p:pRg st="2" end="2"/>
                                            </p:txEl>
                                          </p:spTgt>
                                        </p:tgtEl>
                                      </p:cBhvr>
                                    </p:animEffect>
                                    <p:set>
                                      <p:cBhvr>
                                        <p:cTn id="32" dur="1" fill="hold">
                                          <p:stCondLst>
                                            <p:cond delay="999"/>
                                          </p:stCondLst>
                                        </p:cTn>
                                        <p:tgtEl>
                                          <p:spTgt spid="7">
                                            <p:txEl>
                                              <p:pRg st="2" end="2"/>
                                            </p:txEl>
                                          </p:spTgt>
                                        </p:tgtEl>
                                        <p:attrNameLst>
                                          <p:attrName>style.visibility</p:attrName>
                                        </p:attrNameLst>
                                      </p:cBhvr>
                                      <p:to>
                                        <p:strVal val="hidden"/>
                                      </p:to>
                                    </p:set>
                                  </p:childTnLst>
                                </p:cTn>
                              </p:par>
                              <p:par>
                                <p:cTn id="33" presetID="10" presetClass="exit" presetSubtype="0" fill="hold" nodeType="withEffect">
                                  <p:stCondLst>
                                    <p:cond delay="0"/>
                                  </p:stCondLst>
                                  <p:childTnLst>
                                    <p:animEffect transition="out" filter="fade">
                                      <p:cBhvr>
                                        <p:cTn id="34" dur="1000"/>
                                        <p:tgtEl>
                                          <p:spTgt spid="7">
                                            <p:txEl>
                                              <p:pRg st="6" end="6"/>
                                            </p:txEl>
                                          </p:spTgt>
                                        </p:tgtEl>
                                      </p:cBhvr>
                                    </p:animEffect>
                                    <p:set>
                                      <p:cBhvr>
                                        <p:cTn id="35" dur="1" fill="hold">
                                          <p:stCondLst>
                                            <p:cond delay="999"/>
                                          </p:stCondLst>
                                        </p:cTn>
                                        <p:tgtEl>
                                          <p:spTgt spid="7">
                                            <p:txEl>
                                              <p:pRg st="6" end="6"/>
                                            </p:txEl>
                                          </p:spTgt>
                                        </p:tgtEl>
                                        <p:attrNameLst>
                                          <p:attrName>style.visibility</p:attrName>
                                        </p:attrNameLst>
                                      </p:cBhvr>
                                      <p:to>
                                        <p:strVal val="hidden"/>
                                      </p:to>
                                    </p:set>
                                  </p:childTnLst>
                                </p:cTn>
                              </p:par>
                              <p:par>
                                <p:cTn id="36" presetID="10" presetClass="exit" presetSubtype="0" fill="hold" nodeType="withEffect">
                                  <p:stCondLst>
                                    <p:cond delay="0"/>
                                  </p:stCondLst>
                                  <p:childTnLst>
                                    <p:animEffect transition="out" filter="fade">
                                      <p:cBhvr>
                                        <p:cTn id="37" dur="1000"/>
                                        <p:tgtEl>
                                          <p:spTgt spid="7">
                                            <p:txEl>
                                              <p:pRg st="8" end="8"/>
                                            </p:txEl>
                                          </p:spTgt>
                                        </p:tgtEl>
                                      </p:cBhvr>
                                    </p:animEffect>
                                    <p:set>
                                      <p:cBhvr>
                                        <p:cTn id="38" dur="1" fill="hold">
                                          <p:stCondLst>
                                            <p:cond delay="999"/>
                                          </p:stCondLst>
                                        </p:cTn>
                                        <p:tgtEl>
                                          <p:spTgt spid="7">
                                            <p:txEl>
                                              <p:pRg st="8" end="8"/>
                                            </p:txEl>
                                          </p:spTgt>
                                        </p:tgtEl>
                                        <p:attrNameLst>
                                          <p:attrName>style.visibility</p:attrName>
                                        </p:attrNameLst>
                                      </p:cBhvr>
                                      <p:to>
                                        <p:strVal val="hidden"/>
                                      </p:to>
                                    </p:set>
                                  </p:childTnLst>
                                </p:cTn>
                              </p:par>
                            </p:childTnLst>
                          </p:cTn>
                        </p:par>
                        <p:par>
                          <p:cTn id="39" fill="hold">
                            <p:stCondLst>
                              <p:cond delay="1000"/>
                            </p:stCondLst>
                            <p:childTnLst>
                              <p:par>
                                <p:cTn id="40" presetID="10" presetClass="entr" presetSubtype="0" fill="hold" nodeType="afterEffect">
                                  <p:stCondLst>
                                    <p:cond delay="100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1000"/>
                                        <p:tgtEl>
                                          <p:spTgt spid="8"/>
                                        </p:tgtEl>
                                      </p:cBhvr>
                                    </p:animEffect>
                                  </p:childTnLst>
                                </p:cTn>
                              </p:par>
                              <p:par>
                                <p:cTn id="43" presetID="10" presetClass="entr" presetSubtype="0" fill="hold" nodeType="withEffect">
                                  <p:stCondLst>
                                    <p:cond delay="1000"/>
                                  </p:stCondLst>
                                  <p:childTnLst>
                                    <p:set>
                                      <p:cBhvr>
                                        <p:cTn id="44" dur="1" fill="hold">
                                          <p:stCondLst>
                                            <p:cond delay="0"/>
                                          </p:stCondLst>
                                        </p:cTn>
                                        <p:tgtEl>
                                          <p:spTgt spid="9"/>
                                        </p:tgtEl>
                                        <p:attrNameLst>
                                          <p:attrName>style.visibility</p:attrName>
                                        </p:attrNameLst>
                                      </p:cBhvr>
                                      <p:to>
                                        <p:strVal val="visible"/>
                                      </p:to>
                                    </p:set>
                                    <p:animEffect transition="in" filter="fade">
                                      <p:cBhvr>
                                        <p:cTn id="45"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7" name="Text Box 3"/>
          <p:cNvSpPr txBox="1">
            <a:spLocks noChangeArrowheads="1"/>
          </p:cNvSpPr>
          <p:nvPr/>
        </p:nvSpPr>
        <p:spPr bwMode="auto">
          <a:xfrm>
            <a:off x="251520" y="980728"/>
            <a:ext cx="8569325" cy="4893647"/>
          </a:xfrm>
          <a:prstGeom prst="rect">
            <a:avLst/>
          </a:prstGeom>
          <a:noFill/>
          <a:ln w="0" algn="ctr">
            <a:noFill/>
            <a:miter lim="800000"/>
            <a:headEnd/>
            <a:tailEnd/>
          </a:ln>
        </p:spPr>
        <p:txBody>
          <a:bodyPr>
            <a:spAutoFit/>
          </a:bodyPr>
          <a:lstStyle/>
          <a:p>
            <a:pPr marL="342900" indent="-342900">
              <a:spcBef>
                <a:spcPct val="50000"/>
              </a:spcBef>
            </a:pPr>
            <a:r>
              <a:rPr lang="en-GB" sz="2400" b="1" dirty="0" smtClean="0">
                <a:solidFill>
                  <a:srgbClr val="FFFF00"/>
                </a:solidFill>
              </a:rPr>
              <a:t>2. One </a:t>
            </a:r>
            <a:r>
              <a:rPr lang="en-GB" sz="2400" b="1" dirty="0">
                <a:solidFill>
                  <a:srgbClr val="FFFF00"/>
                </a:solidFill>
              </a:rPr>
              <a:t>type of </a:t>
            </a:r>
            <a:r>
              <a:rPr lang="en-GB" sz="2400" b="1" dirty="0" smtClean="0">
                <a:solidFill>
                  <a:srgbClr val="FFFF00"/>
                </a:solidFill>
              </a:rPr>
              <a:t>leading </a:t>
            </a:r>
            <a:r>
              <a:rPr lang="en-GB" sz="2400" b="1" dirty="0">
                <a:solidFill>
                  <a:srgbClr val="FFFF00"/>
                </a:solidFill>
              </a:rPr>
              <a:t>e</a:t>
            </a:r>
            <a:r>
              <a:rPr lang="en-GB" sz="2400" b="1" dirty="0" smtClean="0">
                <a:solidFill>
                  <a:srgbClr val="FFFF00"/>
                </a:solidFill>
              </a:rPr>
              <a:t>dge flap </a:t>
            </a:r>
            <a:r>
              <a:rPr lang="en-GB" sz="2400" b="1" dirty="0">
                <a:solidFill>
                  <a:srgbClr val="FFFF00"/>
                </a:solidFill>
              </a:rPr>
              <a:t>is:</a:t>
            </a:r>
          </a:p>
          <a:p>
            <a:pPr marL="342900" indent="-342900">
              <a:spcBef>
                <a:spcPct val="50000"/>
              </a:spcBef>
            </a:pPr>
            <a:endParaRPr lang="en-GB" sz="2400" b="1" dirty="0">
              <a:solidFill>
                <a:srgbClr val="FFFF00"/>
              </a:solidFill>
            </a:endParaRPr>
          </a:p>
          <a:p>
            <a:pPr marL="342900" indent="-342900">
              <a:spcBef>
                <a:spcPct val="50000"/>
              </a:spcBef>
              <a:buFontTx/>
              <a:buAutoNum type="alphaLcPeriod"/>
            </a:pPr>
            <a:r>
              <a:rPr lang="en-GB" sz="2400" b="1" dirty="0" smtClean="0">
                <a:solidFill>
                  <a:srgbClr val="FFFF00"/>
                </a:solidFill>
              </a:rPr>
              <a:t>Plain</a:t>
            </a:r>
            <a:endParaRPr lang="en-GB" sz="2400" b="1" dirty="0">
              <a:solidFill>
                <a:srgbClr val="FFFF00"/>
              </a:solidFill>
            </a:endParaRPr>
          </a:p>
          <a:p>
            <a:pPr marL="342900" indent="-342900">
              <a:spcBef>
                <a:spcPct val="50000"/>
              </a:spcBef>
              <a:buFontTx/>
              <a:buAutoNum type="alphaLcPeriod"/>
            </a:pPr>
            <a:endParaRPr lang="en-GB" sz="2400" b="1" dirty="0">
              <a:solidFill>
                <a:srgbClr val="FFFF00"/>
              </a:solidFill>
            </a:endParaRPr>
          </a:p>
          <a:p>
            <a:pPr marL="342900" indent="-342900">
              <a:spcBef>
                <a:spcPct val="50000"/>
              </a:spcBef>
              <a:buFontTx/>
              <a:buAutoNum type="alphaLcPeriod"/>
            </a:pPr>
            <a:r>
              <a:rPr lang="en-GB" sz="2400" b="1" dirty="0" smtClean="0">
                <a:solidFill>
                  <a:srgbClr val="FFFF00"/>
                </a:solidFill>
              </a:rPr>
              <a:t>Slot</a:t>
            </a:r>
            <a:endParaRPr lang="en-GB" sz="2400" b="1" dirty="0">
              <a:solidFill>
                <a:srgbClr val="FFFF00"/>
              </a:solidFill>
            </a:endParaRPr>
          </a:p>
          <a:p>
            <a:pPr marL="342900" indent="-342900">
              <a:spcBef>
                <a:spcPct val="50000"/>
              </a:spcBef>
            </a:pPr>
            <a:endParaRPr lang="en-GB" sz="2400" b="1" dirty="0">
              <a:solidFill>
                <a:srgbClr val="FFFF00"/>
              </a:solidFill>
            </a:endParaRPr>
          </a:p>
          <a:p>
            <a:pPr marL="342900" indent="-342900">
              <a:spcBef>
                <a:spcPct val="50000"/>
              </a:spcBef>
            </a:pPr>
            <a:r>
              <a:rPr lang="en-GB" sz="2400" b="1" dirty="0">
                <a:solidFill>
                  <a:srgbClr val="FFFF00"/>
                </a:solidFill>
              </a:rPr>
              <a:t>c. </a:t>
            </a:r>
            <a:r>
              <a:rPr lang="en-GB" sz="2400" b="1" dirty="0" smtClean="0">
                <a:solidFill>
                  <a:srgbClr val="FFFF00"/>
                </a:solidFill>
              </a:rPr>
              <a:t>Split</a:t>
            </a:r>
            <a:endParaRPr lang="en-GB" sz="2400" b="1" dirty="0">
              <a:solidFill>
                <a:srgbClr val="FFFF00"/>
              </a:solidFill>
            </a:endParaRPr>
          </a:p>
          <a:p>
            <a:pPr marL="342900" indent="-342900">
              <a:spcBef>
                <a:spcPct val="50000"/>
              </a:spcBef>
              <a:buFontTx/>
              <a:buAutoNum type="alphaLcPeriod"/>
            </a:pPr>
            <a:endParaRPr lang="en-GB" sz="2400" b="1" dirty="0">
              <a:solidFill>
                <a:srgbClr val="FFFF00"/>
              </a:solidFill>
            </a:endParaRPr>
          </a:p>
          <a:p>
            <a:pPr marL="342900" indent="-342900">
              <a:spcBef>
                <a:spcPct val="50000"/>
              </a:spcBef>
            </a:pPr>
            <a:r>
              <a:rPr lang="en-GB" sz="2400" b="1" dirty="0">
                <a:solidFill>
                  <a:srgbClr val="FFFF00"/>
                </a:solidFill>
              </a:rPr>
              <a:t>d.  </a:t>
            </a:r>
            <a:r>
              <a:rPr lang="en-GB" sz="2400" b="1" dirty="0" smtClean="0">
                <a:solidFill>
                  <a:srgbClr val="FFFF00"/>
                </a:solidFill>
              </a:rPr>
              <a:t>Krueger</a:t>
            </a:r>
            <a:endParaRPr lang="en-GB" sz="2400" b="1" dirty="0">
              <a:solidFill>
                <a:srgbClr val="FFFF00"/>
              </a:solidFill>
            </a:endParaRPr>
          </a:p>
        </p:txBody>
      </p:sp>
      <p:pic>
        <p:nvPicPr>
          <p:cNvPr id="308231" name="Picture 7" descr="100_0366"/>
          <p:cNvPicPr>
            <a:picLocks noChangeAspect="1" noChangeArrowheads="1"/>
          </p:cNvPicPr>
          <p:nvPr/>
        </p:nvPicPr>
        <p:blipFill>
          <a:blip r:embed="rId2" cstate="email"/>
          <a:srcRect/>
          <a:stretch>
            <a:fillRect/>
          </a:stretch>
        </p:blipFill>
        <p:spPr bwMode="auto">
          <a:xfrm>
            <a:off x="4644008" y="2780928"/>
            <a:ext cx="4104580" cy="3078065"/>
          </a:xfrm>
          <a:prstGeom prst="rect">
            <a:avLst/>
          </a:prstGeom>
          <a:noFill/>
          <a:ln w="9525">
            <a:noFill/>
            <a:miter lim="800000"/>
            <a:headEnd/>
            <a:tailEnd/>
          </a:ln>
        </p:spPr>
      </p:pic>
      <p:pic>
        <p:nvPicPr>
          <p:cNvPr id="308230" name="Picture 6" descr="P51gear-up"/>
          <p:cNvPicPr>
            <a:picLocks noChangeAspect="1" noChangeArrowheads="1"/>
          </p:cNvPicPr>
          <p:nvPr/>
        </p:nvPicPr>
        <p:blipFill>
          <a:blip r:embed="rId3" cstate="email"/>
          <a:srcRect/>
          <a:stretch>
            <a:fillRect/>
          </a:stretch>
        </p:blipFill>
        <p:spPr bwMode="auto">
          <a:xfrm>
            <a:off x="179512" y="1772816"/>
            <a:ext cx="4392613" cy="2919412"/>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08227">
                                            <p:txEl>
                                              <p:pRg st="0" end="0"/>
                                            </p:txEl>
                                          </p:spTgt>
                                        </p:tgtEl>
                                        <p:attrNameLst>
                                          <p:attrName>style.visibility</p:attrName>
                                        </p:attrNameLst>
                                      </p:cBhvr>
                                      <p:to>
                                        <p:strVal val="visible"/>
                                      </p:to>
                                    </p:set>
                                    <p:animEffect transition="in" filter="wipe(left)">
                                      <p:cBhvr>
                                        <p:cTn id="7" dur="1000"/>
                                        <p:tgtEl>
                                          <p:spTgt spid="3082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08227">
                                            <p:txEl>
                                              <p:pRg st="2" end="2"/>
                                            </p:txEl>
                                          </p:spTgt>
                                        </p:tgtEl>
                                        <p:attrNameLst>
                                          <p:attrName>style.visibility</p:attrName>
                                        </p:attrNameLst>
                                      </p:cBhvr>
                                      <p:to>
                                        <p:strVal val="visible"/>
                                      </p:to>
                                    </p:set>
                                    <p:animEffect transition="in" filter="wipe(left)">
                                      <p:cBhvr>
                                        <p:cTn id="12" dur="1000"/>
                                        <p:tgtEl>
                                          <p:spTgt spid="30822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08227">
                                            <p:txEl>
                                              <p:pRg st="4" end="4"/>
                                            </p:txEl>
                                          </p:spTgt>
                                        </p:tgtEl>
                                        <p:attrNameLst>
                                          <p:attrName>style.visibility</p:attrName>
                                        </p:attrNameLst>
                                      </p:cBhvr>
                                      <p:to>
                                        <p:strVal val="visible"/>
                                      </p:to>
                                    </p:set>
                                    <p:animEffect transition="in" filter="wipe(left)">
                                      <p:cBhvr>
                                        <p:cTn id="17" dur="1000"/>
                                        <p:tgtEl>
                                          <p:spTgt spid="30822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08227">
                                            <p:txEl>
                                              <p:pRg st="6" end="6"/>
                                            </p:txEl>
                                          </p:spTgt>
                                        </p:tgtEl>
                                        <p:attrNameLst>
                                          <p:attrName>style.visibility</p:attrName>
                                        </p:attrNameLst>
                                      </p:cBhvr>
                                      <p:to>
                                        <p:strVal val="visible"/>
                                      </p:to>
                                    </p:set>
                                    <p:animEffect transition="in" filter="wipe(left)">
                                      <p:cBhvr>
                                        <p:cTn id="22" dur="1000"/>
                                        <p:tgtEl>
                                          <p:spTgt spid="308227">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08227">
                                            <p:txEl>
                                              <p:pRg st="8" end="8"/>
                                            </p:txEl>
                                          </p:spTgt>
                                        </p:tgtEl>
                                        <p:attrNameLst>
                                          <p:attrName>style.visibility</p:attrName>
                                        </p:attrNameLst>
                                      </p:cBhvr>
                                      <p:to>
                                        <p:strVal val="visible"/>
                                      </p:to>
                                    </p:set>
                                    <p:animEffect transition="in" filter="wipe(left)">
                                      <p:cBhvr>
                                        <p:cTn id="27" dur="1000"/>
                                        <p:tgtEl>
                                          <p:spTgt spid="308227">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1000"/>
                                        <p:tgtEl>
                                          <p:spTgt spid="308227">
                                            <p:txEl>
                                              <p:pRg st="2" end="2"/>
                                            </p:txEl>
                                          </p:spTgt>
                                        </p:tgtEl>
                                      </p:cBhvr>
                                    </p:animEffect>
                                    <p:set>
                                      <p:cBhvr>
                                        <p:cTn id="32" dur="1" fill="hold">
                                          <p:stCondLst>
                                            <p:cond delay="999"/>
                                          </p:stCondLst>
                                        </p:cTn>
                                        <p:tgtEl>
                                          <p:spTgt spid="308227">
                                            <p:txEl>
                                              <p:pRg st="2" end="2"/>
                                            </p:txEl>
                                          </p:spTgt>
                                        </p:tgtEl>
                                        <p:attrNameLst>
                                          <p:attrName>style.visibility</p:attrName>
                                        </p:attrNameLst>
                                      </p:cBhvr>
                                      <p:to>
                                        <p:strVal val="hidden"/>
                                      </p:to>
                                    </p:set>
                                  </p:childTnLst>
                                </p:cTn>
                              </p:par>
                              <p:par>
                                <p:cTn id="33" presetID="10" presetClass="exit" presetSubtype="0" fill="hold" nodeType="withEffect">
                                  <p:stCondLst>
                                    <p:cond delay="0"/>
                                  </p:stCondLst>
                                  <p:childTnLst>
                                    <p:animEffect transition="out" filter="fade">
                                      <p:cBhvr>
                                        <p:cTn id="34" dur="1000"/>
                                        <p:tgtEl>
                                          <p:spTgt spid="308227">
                                            <p:txEl>
                                              <p:pRg st="6" end="6"/>
                                            </p:txEl>
                                          </p:spTgt>
                                        </p:tgtEl>
                                      </p:cBhvr>
                                    </p:animEffect>
                                    <p:set>
                                      <p:cBhvr>
                                        <p:cTn id="35" dur="1" fill="hold">
                                          <p:stCondLst>
                                            <p:cond delay="999"/>
                                          </p:stCondLst>
                                        </p:cTn>
                                        <p:tgtEl>
                                          <p:spTgt spid="308227">
                                            <p:txEl>
                                              <p:pRg st="6" end="6"/>
                                            </p:txEl>
                                          </p:spTgt>
                                        </p:tgtEl>
                                        <p:attrNameLst>
                                          <p:attrName>style.visibility</p:attrName>
                                        </p:attrNameLst>
                                      </p:cBhvr>
                                      <p:to>
                                        <p:strVal val="hidden"/>
                                      </p:to>
                                    </p:set>
                                  </p:childTnLst>
                                </p:cTn>
                              </p:par>
                              <p:par>
                                <p:cTn id="36" presetID="10" presetClass="exit" presetSubtype="0" fill="hold" nodeType="withEffect">
                                  <p:stCondLst>
                                    <p:cond delay="0"/>
                                  </p:stCondLst>
                                  <p:childTnLst>
                                    <p:animEffect transition="out" filter="fade">
                                      <p:cBhvr>
                                        <p:cTn id="37" dur="1000"/>
                                        <p:tgtEl>
                                          <p:spTgt spid="308227">
                                            <p:txEl>
                                              <p:pRg st="4" end="4"/>
                                            </p:txEl>
                                          </p:spTgt>
                                        </p:tgtEl>
                                      </p:cBhvr>
                                    </p:animEffect>
                                    <p:set>
                                      <p:cBhvr>
                                        <p:cTn id="38" dur="1" fill="hold">
                                          <p:stCondLst>
                                            <p:cond delay="999"/>
                                          </p:stCondLst>
                                        </p:cTn>
                                        <p:tgtEl>
                                          <p:spTgt spid="308227">
                                            <p:txEl>
                                              <p:pRg st="4" end="4"/>
                                            </p:txEl>
                                          </p:spTgt>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1000"/>
                                  </p:stCondLst>
                                  <p:childTnLst>
                                    <p:set>
                                      <p:cBhvr>
                                        <p:cTn id="42" dur="1" fill="hold">
                                          <p:stCondLst>
                                            <p:cond delay="0"/>
                                          </p:stCondLst>
                                        </p:cTn>
                                        <p:tgtEl>
                                          <p:spTgt spid="308230"/>
                                        </p:tgtEl>
                                        <p:attrNameLst>
                                          <p:attrName>style.visibility</p:attrName>
                                        </p:attrNameLst>
                                      </p:cBhvr>
                                      <p:to>
                                        <p:strVal val="visible"/>
                                      </p:to>
                                    </p:set>
                                    <p:animEffect transition="in" filter="fade">
                                      <p:cBhvr>
                                        <p:cTn id="43" dur="1000"/>
                                        <p:tgtEl>
                                          <p:spTgt spid="308230"/>
                                        </p:tgtEl>
                                      </p:cBhvr>
                                    </p:animEffect>
                                  </p:childTnLst>
                                </p:cTn>
                              </p:par>
                              <p:par>
                                <p:cTn id="44" presetID="10" presetClass="entr" presetSubtype="0" fill="hold" nodeType="withEffect">
                                  <p:stCondLst>
                                    <p:cond delay="1000"/>
                                  </p:stCondLst>
                                  <p:childTnLst>
                                    <p:set>
                                      <p:cBhvr>
                                        <p:cTn id="45" dur="1" fill="hold">
                                          <p:stCondLst>
                                            <p:cond delay="0"/>
                                          </p:stCondLst>
                                        </p:cTn>
                                        <p:tgtEl>
                                          <p:spTgt spid="308231"/>
                                        </p:tgtEl>
                                        <p:attrNameLst>
                                          <p:attrName>style.visibility</p:attrName>
                                        </p:attrNameLst>
                                      </p:cBhvr>
                                      <p:to>
                                        <p:strVal val="visible"/>
                                      </p:to>
                                    </p:set>
                                    <p:animEffect transition="in" filter="fade">
                                      <p:cBhvr>
                                        <p:cTn id="46" dur="1000"/>
                                        <p:tgtEl>
                                          <p:spTgt spid="3082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1" name="Text Box 3"/>
          <p:cNvSpPr txBox="1">
            <a:spLocks noChangeArrowheads="1"/>
          </p:cNvSpPr>
          <p:nvPr/>
        </p:nvSpPr>
        <p:spPr bwMode="auto">
          <a:xfrm>
            <a:off x="251520" y="620688"/>
            <a:ext cx="8569325" cy="5401479"/>
          </a:xfrm>
          <a:prstGeom prst="rect">
            <a:avLst/>
          </a:prstGeom>
          <a:noFill/>
          <a:ln w="0" algn="ctr">
            <a:noFill/>
            <a:miter lim="800000"/>
            <a:headEnd/>
            <a:tailEnd/>
          </a:ln>
        </p:spPr>
        <p:txBody>
          <a:bodyPr>
            <a:spAutoFit/>
          </a:bodyPr>
          <a:lstStyle/>
          <a:p>
            <a:pPr marL="342900" indent="-342900">
              <a:spcBef>
                <a:spcPts val="1440"/>
              </a:spcBef>
            </a:pPr>
            <a:r>
              <a:rPr lang="en-GB" sz="2400" b="1" dirty="0" smtClean="0">
                <a:solidFill>
                  <a:srgbClr val="FFFF00"/>
                </a:solidFill>
              </a:rPr>
              <a:t>3.  What </a:t>
            </a:r>
            <a:r>
              <a:rPr lang="en-GB" sz="2400" b="1" dirty="0">
                <a:solidFill>
                  <a:srgbClr val="FFFF00"/>
                </a:solidFill>
              </a:rPr>
              <a:t>are some of the </a:t>
            </a:r>
            <a:r>
              <a:rPr lang="en-GB" sz="2400" b="1" dirty="0" smtClean="0">
                <a:solidFill>
                  <a:srgbClr val="FFFF00"/>
                </a:solidFill>
              </a:rPr>
              <a:t>high </a:t>
            </a:r>
            <a:r>
              <a:rPr lang="en-GB" sz="2400" b="1" dirty="0">
                <a:solidFill>
                  <a:srgbClr val="FFFF00"/>
                </a:solidFill>
              </a:rPr>
              <a:t>l</a:t>
            </a:r>
            <a:r>
              <a:rPr lang="en-GB" sz="2400" b="1" dirty="0" smtClean="0">
                <a:solidFill>
                  <a:srgbClr val="FFFF00"/>
                </a:solidFill>
              </a:rPr>
              <a:t>ift </a:t>
            </a:r>
            <a:r>
              <a:rPr lang="en-GB" sz="2400" b="1" dirty="0">
                <a:solidFill>
                  <a:srgbClr val="FFFF00"/>
                </a:solidFill>
              </a:rPr>
              <a:t>d</a:t>
            </a:r>
            <a:r>
              <a:rPr lang="en-GB" sz="2400" b="1" dirty="0" smtClean="0">
                <a:solidFill>
                  <a:srgbClr val="FFFF00"/>
                </a:solidFill>
              </a:rPr>
              <a:t>evices </a:t>
            </a:r>
            <a:r>
              <a:rPr lang="en-GB" sz="2400" b="1" dirty="0">
                <a:solidFill>
                  <a:srgbClr val="FFFF00"/>
                </a:solidFill>
              </a:rPr>
              <a:t>on the </a:t>
            </a:r>
            <a:r>
              <a:rPr lang="en-GB" sz="2400" b="1" dirty="0" smtClean="0">
                <a:solidFill>
                  <a:srgbClr val="FFFF00"/>
                </a:solidFill>
              </a:rPr>
              <a:t>leading </a:t>
            </a:r>
            <a:endParaRPr lang="en-GB" sz="2400" b="1" dirty="0">
              <a:solidFill>
                <a:srgbClr val="FFFF00"/>
              </a:solidFill>
            </a:endParaRPr>
          </a:p>
          <a:p>
            <a:pPr marL="342900" indent="-342900">
              <a:spcBef>
                <a:spcPts val="1440"/>
              </a:spcBef>
            </a:pPr>
            <a:r>
              <a:rPr lang="en-GB" sz="2400" b="1" dirty="0" smtClean="0">
                <a:solidFill>
                  <a:srgbClr val="FFFF00"/>
                </a:solidFill>
              </a:rPr>
              <a:t>edge </a:t>
            </a:r>
            <a:r>
              <a:rPr lang="en-GB" sz="2400" b="1" dirty="0">
                <a:solidFill>
                  <a:srgbClr val="FFFF00"/>
                </a:solidFill>
              </a:rPr>
              <a:t>called</a:t>
            </a:r>
            <a:r>
              <a:rPr lang="en-GB" sz="2400" b="1" dirty="0" smtClean="0">
                <a:solidFill>
                  <a:srgbClr val="FFFF00"/>
                </a:solidFill>
              </a:rPr>
              <a:t>?</a:t>
            </a:r>
          </a:p>
          <a:p>
            <a:pPr marL="342900" indent="-342900">
              <a:spcBef>
                <a:spcPts val="1440"/>
              </a:spcBef>
            </a:pPr>
            <a:endParaRPr lang="en-GB" sz="2400" b="1" dirty="0">
              <a:solidFill>
                <a:srgbClr val="FFFF00"/>
              </a:solidFill>
            </a:endParaRPr>
          </a:p>
          <a:p>
            <a:pPr marL="342900" indent="-342900">
              <a:spcBef>
                <a:spcPts val="1440"/>
              </a:spcBef>
            </a:pPr>
            <a:r>
              <a:rPr lang="en-GB" sz="2400" b="1" dirty="0">
                <a:solidFill>
                  <a:srgbClr val="FFFF00"/>
                </a:solidFill>
              </a:rPr>
              <a:t>a.  Plain </a:t>
            </a:r>
            <a:r>
              <a:rPr lang="en-GB" sz="2400" b="1" dirty="0" smtClean="0">
                <a:solidFill>
                  <a:srgbClr val="FFFF00"/>
                </a:solidFill>
              </a:rPr>
              <a:t>flaps</a:t>
            </a:r>
            <a:endParaRPr lang="en-GB" sz="2400" b="1" dirty="0">
              <a:solidFill>
                <a:srgbClr val="FFFF00"/>
              </a:solidFill>
            </a:endParaRPr>
          </a:p>
          <a:p>
            <a:pPr marL="342900" indent="-342900">
              <a:spcBef>
                <a:spcPts val="1440"/>
              </a:spcBef>
              <a:buFontTx/>
              <a:buAutoNum type="alphaLcPeriod"/>
            </a:pPr>
            <a:endParaRPr lang="en-GB" sz="2400" b="1" dirty="0">
              <a:solidFill>
                <a:srgbClr val="FFFF00"/>
              </a:solidFill>
            </a:endParaRPr>
          </a:p>
          <a:p>
            <a:pPr marL="342900" indent="-342900">
              <a:spcBef>
                <a:spcPts val="1440"/>
              </a:spcBef>
            </a:pPr>
            <a:r>
              <a:rPr lang="en-GB" sz="2400" b="1" dirty="0">
                <a:solidFill>
                  <a:srgbClr val="FFFF00"/>
                </a:solidFill>
              </a:rPr>
              <a:t>b.  </a:t>
            </a:r>
            <a:r>
              <a:rPr lang="en-GB" sz="2400" b="1" dirty="0" smtClean="0">
                <a:solidFill>
                  <a:srgbClr val="FFFF00"/>
                </a:solidFill>
              </a:rPr>
              <a:t>Ailerons</a:t>
            </a:r>
            <a:endParaRPr lang="en-GB" sz="2400" b="1" dirty="0">
              <a:solidFill>
                <a:srgbClr val="FFFF00"/>
              </a:solidFill>
            </a:endParaRPr>
          </a:p>
          <a:p>
            <a:pPr marL="342900" indent="-342900">
              <a:spcBef>
                <a:spcPts val="1440"/>
              </a:spcBef>
            </a:pPr>
            <a:endParaRPr lang="en-GB" sz="2400" b="1" dirty="0">
              <a:solidFill>
                <a:srgbClr val="FFFF00"/>
              </a:solidFill>
            </a:endParaRPr>
          </a:p>
          <a:p>
            <a:pPr marL="342900" indent="-342900">
              <a:spcBef>
                <a:spcPts val="1440"/>
              </a:spcBef>
            </a:pPr>
            <a:r>
              <a:rPr lang="en-GB" sz="2400" b="1" dirty="0">
                <a:solidFill>
                  <a:srgbClr val="FFFF00"/>
                </a:solidFill>
              </a:rPr>
              <a:t>c.  </a:t>
            </a:r>
            <a:r>
              <a:rPr lang="en-GB" sz="2400" b="1" dirty="0" smtClean="0">
                <a:solidFill>
                  <a:srgbClr val="FFFF00"/>
                </a:solidFill>
              </a:rPr>
              <a:t>Slats</a:t>
            </a:r>
            <a:endParaRPr lang="en-GB" sz="2400" b="1" dirty="0">
              <a:solidFill>
                <a:srgbClr val="FFFF00"/>
              </a:solidFill>
            </a:endParaRPr>
          </a:p>
          <a:p>
            <a:pPr marL="342900" indent="-342900">
              <a:spcBef>
                <a:spcPts val="1440"/>
              </a:spcBef>
              <a:buFontTx/>
              <a:buAutoNum type="alphaLcPeriod"/>
            </a:pPr>
            <a:endParaRPr lang="en-GB" sz="2400" b="1" dirty="0">
              <a:solidFill>
                <a:srgbClr val="FFFF00"/>
              </a:solidFill>
            </a:endParaRPr>
          </a:p>
          <a:p>
            <a:pPr marL="342900" indent="-342900">
              <a:spcBef>
                <a:spcPts val="1440"/>
              </a:spcBef>
            </a:pPr>
            <a:r>
              <a:rPr lang="en-GB" sz="2400" b="1" dirty="0">
                <a:solidFill>
                  <a:srgbClr val="FFFF00"/>
                </a:solidFill>
              </a:rPr>
              <a:t>d.  Split </a:t>
            </a:r>
            <a:r>
              <a:rPr lang="en-GB" sz="2400" b="1" dirty="0" smtClean="0">
                <a:solidFill>
                  <a:srgbClr val="FFFF00"/>
                </a:solidFill>
              </a:rPr>
              <a:t>flaps</a:t>
            </a:r>
            <a:endParaRPr lang="en-GB" sz="2400" b="1" dirty="0">
              <a:solidFill>
                <a:srgbClr val="FFFF00"/>
              </a:solidFill>
            </a:endParaRPr>
          </a:p>
        </p:txBody>
      </p:sp>
      <p:pic>
        <p:nvPicPr>
          <p:cNvPr id="309256" name="Picture 8" descr="100_2716"/>
          <p:cNvPicPr>
            <a:picLocks noChangeAspect="1" noChangeArrowheads="1"/>
          </p:cNvPicPr>
          <p:nvPr/>
        </p:nvPicPr>
        <p:blipFill>
          <a:blip r:embed="rId2" cstate="email"/>
          <a:srcRect/>
          <a:stretch>
            <a:fillRect/>
          </a:stretch>
        </p:blipFill>
        <p:spPr bwMode="auto">
          <a:xfrm>
            <a:off x="2411760" y="1268760"/>
            <a:ext cx="6336704" cy="4751666"/>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09251">
                                            <p:txEl>
                                              <p:pRg st="0" end="0"/>
                                            </p:txEl>
                                          </p:spTgt>
                                        </p:tgtEl>
                                        <p:attrNameLst>
                                          <p:attrName>style.visibility</p:attrName>
                                        </p:attrNameLst>
                                      </p:cBhvr>
                                      <p:to>
                                        <p:strVal val="visible"/>
                                      </p:to>
                                    </p:set>
                                    <p:animEffect transition="in" filter="wipe(left)">
                                      <p:cBhvr>
                                        <p:cTn id="7" dur="1000"/>
                                        <p:tgtEl>
                                          <p:spTgt spid="309251">
                                            <p:txEl>
                                              <p:pRg st="0" end="0"/>
                                            </p:txEl>
                                          </p:spTgt>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309251">
                                            <p:txEl>
                                              <p:pRg st="1" end="1"/>
                                            </p:txEl>
                                          </p:spTgt>
                                        </p:tgtEl>
                                        <p:attrNameLst>
                                          <p:attrName>style.visibility</p:attrName>
                                        </p:attrNameLst>
                                      </p:cBhvr>
                                      <p:to>
                                        <p:strVal val="visible"/>
                                      </p:to>
                                    </p:set>
                                    <p:animEffect transition="in" filter="wipe(left)">
                                      <p:cBhvr>
                                        <p:cTn id="11" dur="1000"/>
                                        <p:tgtEl>
                                          <p:spTgt spid="309251">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309251">
                                            <p:txEl>
                                              <p:pRg st="3" end="3"/>
                                            </p:txEl>
                                          </p:spTgt>
                                        </p:tgtEl>
                                        <p:attrNameLst>
                                          <p:attrName>style.visibility</p:attrName>
                                        </p:attrNameLst>
                                      </p:cBhvr>
                                      <p:to>
                                        <p:strVal val="visible"/>
                                      </p:to>
                                    </p:set>
                                    <p:animEffect transition="in" filter="wipe(left)">
                                      <p:cBhvr>
                                        <p:cTn id="16" dur="1000"/>
                                        <p:tgtEl>
                                          <p:spTgt spid="309251">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309251">
                                            <p:txEl>
                                              <p:pRg st="5" end="5"/>
                                            </p:txEl>
                                          </p:spTgt>
                                        </p:tgtEl>
                                        <p:attrNameLst>
                                          <p:attrName>style.visibility</p:attrName>
                                        </p:attrNameLst>
                                      </p:cBhvr>
                                      <p:to>
                                        <p:strVal val="visible"/>
                                      </p:to>
                                    </p:set>
                                    <p:animEffect transition="in" filter="wipe(left)">
                                      <p:cBhvr>
                                        <p:cTn id="21" dur="1000"/>
                                        <p:tgtEl>
                                          <p:spTgt spid="309251">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309251">
                                            <p:txEl>
                                              <p:pRg st="7" end="7"/>
                                            </p:txEl>
                                          </p:spTgt>
                                        </p:tgtEl>
                                        <p:attrNameLst>
                                          <p:attrName>style.visibility</p:attrName>
                                        </p:attrNameLst>
                                      </p:cBhvr>
                                      <p:to>
                                        <p:strVal val="visible"/>
                                      </p:to>
                                    </p:set>
                                    <p:animEffect transition="in" filter="wipe(left)">
                                      <p:cBhvr>
                                        <p:cTn id="26" dur="1000"/>
                                        <p:tgtEl>
                                          <p:spTgt spid="309251">
                                            <p:txEl>
                                              <p:pRg st="7" end="7"/>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309251">
                                            <p:txEl>
                                              <p:pRg st="9" end="9"/>
                                            </p:txEl>
                                          </p:spTgt>
                                        </p:tgtEl>
                                        <p:attrNameLst>
                                          <p:attrName>style.visibility</p:attrName>
                                        </p:attrNameLst>
                                      </p:cBhvr>
                                      <p:to>
                                        <p:strVal val="visible"/>
                                      </p:to>
                                    </p:set>
                                    <p:animEffect transition="in" filter="wipe(left)">
                                      <p:cBhvr>
                                        <p:cTn id="31" dur="1000"/>
                                        <p:tgtEl>
                                          <p:spTgt spid="309251">
                                            <p:txEl>
                                              <p:pRg st="9" end="9"/>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nodeType="clickEffect">
                                  <p:stCondLst>
                                    <p:cond delay="0"/>
                                  </p:stCondLst>
                                  <p:childTnLst>
                                    <p:animEffect transition="out" filter="fade">
                                      <p:cBhvr>
                                        <p:cTn id="35" dur="1000"/>
                                        <p:tgtEl>
                                          <p:spTgt spid="309251">
                                            <p:txEl>
                                              <p:pRg st="9" end="9"/>
                                            </p:txEl>
                                          </p:spTgt>
                                        </p:tgtEl>
                                      </p:cBhvr>
                                    </p:animEffect>
                                    <p:set>
                                      <p:cBhvr>
                                        <p:cTn id="36" dur="1" fill="hold">
                                          <p:stCondLst>
                                            <p:cond delay="999"/>
                                          </p:stCondLst>
                                        </p:cTn>
                                        <p:tgtEl>
                                          <p:spTgt spid="309251">
                                            <p:txEl>
                                              <p:pRg st="9" end="9"/>
                                            </p:txEl>
                                          </p:spTgt>
                                        </p:tgtEl>
                                        <p:attrNameLst>
                                          <p:attrName>style.visibility</p:attrName>
                                        </p:attrNameLst>
                                      </p:cBhvr>
                                      <p:to>
                                        <p:strVal val="hidden"/>
                                      </p:to>
                                    </p:set>
                                  </p:childTnLst>
                                </p:cTn>
                              </p:par>
                              <p:par>
                                <p:cTn id="37" presetID="10" presetClass="exit" presetSubtype="0" fill="hold" nodeType="withEffect">
                                  <p:stCondLst>
                                    <p:cond delay="0"/>
                                  </p:stCondLst>
                                  <p:childTnLst>
                                    <p:animEffect transition="out" filter="fade">
                                      <p:cBhvr>
                                        <p:cTn id="38" dur="1000"/>
                                        <p:tgtEl>
                                          <p:spTgt spid="309251">
                                            <p:txEl>
                                              <p:pRg st="5" end="5"/>
                                            </p:txEl>
                                          </p:spTgt>
                                        </p:tgtEl>
                                      </p:cBhvr>
                                    </p:animEffect>
                                    <p:set>
                                      <p:cBhvr>
                                        <p:cTn id="39" dur="1" fill="hold">
                                          <p:stCondLst>
                                            <p:cond delay="999"/>
                                          </p:stCondLst>
                                        </p:cTn>
                                        <p:tgtEl>
                                          <p:spTgt spid="309251">
                                            <p:txEl>
                                              <p:pRg st="5" end="5"/>
                                            </p:txEl>
                                          </p:spTgt>
                                        </p:tgtEl>
                                        <p:attrNameLst>
                                          <p:attrName>style.visibility</p:attrName>
                                        </p:attrNameLst>
                                      </p:cBhvr>
                                      <p:to>
                                        <p:strVal val="hidden"/>
                                      </p:to>
                                    </p:set>
                                  </p:childTnLst>
                                </p:cTn>
                              </p:par>
                              <p:par>
                                <p:cTn id="40" presetID="10" presetClass="exit" presetSubtype="0" fill="hold" nodeType="withEffect">
                                  <p:stCondLst>
                                    <p:cond delay="0"/>
                                  </p:stCondLst>
                                  <p:childTnLst>
                                    <p:animEffect transition="out" filter="fade">
                                      <p:cBhvr>
                                        <p:cTn id="41" dur="1000"/>
                                        <p:tgtEl>
                                          <p:spTgt spid="309251">
                                            <p:txEl>
                                              <p:pRg st="3" end="3"/>
                                            </p:txEl>
                                          </p:spTgt>
                                        </p:tgtEl>
                                      </p:cBhvr>
                                    </p:animEffect>
                                    <p:set>
                                      <p:cBhvr>
                                        <p:cTn id="42" dur="1" fill="hold">
                                          <p:stCondLst>
                                            <p:cond delay="999"/>
                                          </p:stCondLst>
                                        </p:cTn>
                                        <p:tgtEl>
                                          <p:spTgt spid="309251">
                                            <p:txEl>
                                              <p:pRg st="3" end="3"/>
                                            </p:txEl>
                                          </p:spTgt>
                                        </p:tgtEl>
                                        <p:attrNameLst>
                                          <p:attrName>style.visibility</p:attrName>
                                        </p:attrNameLst>
                                      </p:cBhvr>
                                      <p:to>
                                        <p:strVal val="hidden"/>
                                      </p:to>
                                    </p:set>
                                  </p:childTnLst>
                                </p:cTn>
                              </p:par>
                            </p:childTnLst>
                          </p:cTn>
                        </p:par>
                        <p:par>
                          <p:cTn id="43" fill="hold">
                            <p:stCondLst>
                              <p:cond delay="1000"/>
                            </p:stCondLst>
                            <p:childTnLst>
                              <p:par>
                                <p:cTn id="44" presetID="10" presetClass="entr" presetSubtype="0" fill="hold" nodeType="afterEffect">
                                  <p:stCondLst>
                                    <p:cond delay="1000"/>
                                  </p:stCondLst>
                                  <p:childTnLst>
                                    <p:set>
                                      <p:cBhvr>
                                        <p:cTn id="45" dur="1" fill="hold">
                                          <p:stCondLst>
                                            <p:cond delay="0"/>
                                          </p:stCondLst>
                                        </p:cTn>
                                        <p:tgtEl>
                                          <p:spTgt spid="309256"/>
                                        </p:tgtEl>
                                        <p:attrNameLst>
                                          <p:attrName>style.visibility</p:attrName>
                                        </p:attrNameLst>
                                      </p:cBhvr>
                                      <p:to>
                                        <p:strVal val="visible"/>
                                      </p:to>
                                    </p:set>
                                    <p:animEffect transition="in" filter="fade">
                                      <p:cBhvr>
                                        <p:cTn id="46" dur="1000"/>
                                        <p:tgtEl>
                                          <p:spTgt spid="3092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314810" y="430213"/>
            <a:ext cx="4514377" cy="701731"/>
          </a:xfrm>
        </p:spPr>
        <p:txBody>
          <a:bodyPr/>
          <a:lstStyle/>
          <a:p>
            <a:pPr algn="ctr"/>
            <a:r>
              <a:rPr lang="en-GB" dirty="0" smtClean="0">
                <a:solidFill>
                  <a:srgbClr val="FFFF00"/>
                </a:solidFill>
                <a:latin typeface="Arial" charset="0"/>
              </a:rPr>
              <a:t>High lift devices</a:t>
            </a:r>
          </a:p>
        </p:txBody>
      </p:sp>
      <p:sp>
        <p:nvSpPr>
          <p:cNvPr id="297988" name="Text Box 4"/>
          <p:cNvSpPr txBox="1">
            <a:spLocks noChangeArrowheads="1"/>
          </p:cNvSpPr>
          <p:nvPr/>
        </p:nvSpPr>
        <p:spPr bwMode="auto">
          <a:xfrm>
            <a:off x="395288" y="1268413"/>
            <a:ext cx="8569325" cy="4708981"/>
          </a:xfrm>
          <a:prstGeom prst="rect">
            <a:avLst/>
          </a:prstGeom>
          <a:noFill/>
          <a:ln w="0" algn="ctr">
            <a:noFill/>
            <a:miter lim="800000"/>
            <a:headEnd/>
            <a:tailEnd/>
          </a:ln>
        </p:spPr>
        <p:txBody>
          <a:bodyPr>
            <a:spAutoFit/>
          </a:bodyPr>
          <a:lstStyle/>
          <a:p>
            <a:pPr marL="342900" indent="-342900"/>
            <a:r>
              <a:rPr lang="en-GB" sz="2600" b="1" dirty="0">
                <a:solidFill>
                  <a:srgbClr val="FFFF00"/>
                </a:solidFill>
              </a:rPr>
              <a:t>Objectives</a:t>
            </a:r>
            <a:r>
              <a:rPr lang="en-GB" sz="2600" b="1" dirty="0" smtClean="0">
                <a:solidFill>
                  <a:srgbClr val="FFFF00"/>
                </a:solidFill>
              </a:rPr>
              <a:t>:</a:t>
            </a:r>
          </a:p>
          <a:p>
            <a:pPr marL="342900" indent="-342900"/>
            <a:endParaRPr lang="en-GB" sz="1000" b="1" dirty="0">
              <a:solidFill>
                <a:srgbClr val="FFFF00"/>
              </a:solidFill>
            </a:endParaRPr>
          </a:p>
          <a:p>
            <a:pPr marL="342900" indent="-342900">
              <a:buFontTx/>
              <a:buAutoNum type="arabicPeriod"/>
            </a:pPr>
            <a:r>
              <a:rPr lang="en-GB" sz="2600" b="1" dirty="0">
                <a:solidFill>
                  <a:srgbClr val="FFFF00"/>
                </a:solidFill>
              </a:rPr>
              <a:t>Describe the principle operation of </a:t>
            </a:r>
            <a:r>
              <a:rPr lang="en-GB" sz="2600" b="1" dirty="0" smtClean="0">
                <a:solidFill>
                  <a:srgbClr val="FFFF00"/>
                </a:solidFill>
              </a:rPr>
              <a:t>trailing </a:t>
            </a:r>
            <a:r>
              <a:rPr lang="en-GB" sz="2600" b="1" dirty="0">
                <a:solidFill>
                  <a:srgbClr val="FFFF00"/>
                </a:solidFill>
              </a:rPr>
              <a:t>e</a:t>
            </a:r>
            <a:r>
              <a:rPr lang="en-GB" sz="2600" b="1" dirty="0" smtClean="0">
                <a:solidFill>
                  <a:srgbClr val="FFFF00"/>
                </a:solidFill>
              </a:rPr>
              <a:t>dge flaps</a:t>
            </a:r>
          </a:p>
          <a:p>
            <a:pPr marL="342900" indent="-342900">
              <a:buFontTx/>
              <a:buAutoNum type="arabicPeriod"/>
            </a:pPr>
            <a:endParaRPr lang="en-GB" sz="1000" b="1" dirty="0">
              <a:solidFill>
                <a:srgbClr val="FFFF00"/>
              </a:solidFill>
            </a:endParaRPr>
          </a:p>
          <a:p>
            <a:pPr marL="342900" indent="-342900">
              <a:buFontTx/>
              <a:buAutoNum type="arabicPeriod"/>
            </a:pPr>
            <a:r>
              <a:rPr lang="en-GB" sz="2600" b="1" dirty="0">
                <a:solidFill>
                  <a:srgbClr val="FFFF00"/>
                </a:solidFill>
              </a:rPr>
              <a:t>State the following for </a:t>
            </a:r>
            <a:r>
              <a:rPr lang="en-GB" sz="2600" b="1" dirty="0" smtClean="0">
                <a:solidFill>
                  <a:srgbClr val="FFFF00"/>
                </a:solidFill>
              </a:rPr>
              <a:t>trailing edge flaps</a:t>
            </a:r>
            <a:r>
              <a:rPr lang="en-GB" sz="2600" b="1" dirty="0">
                <a:solidFill>
                  <a:srgbClr val="FFFF00"/>
                </a:solidFill>
              </a:rPr>
              <a:t>:</a:t>
            </a:r>
          </a:p>
          <a:p>
            <a:pPr marL="342900" indent="-342900"/>
            <a:r>
              <a:rPr lang="en-GB" sz="2600" b="1" dirty="0">
                <a:solidFill>
                  <a:srgbClr val="FFFF00"/>
                </a:solidFill>
              </a:rPr>
              <a:t>	</a:t>
            </a:r>
            <a:r>
              <a:rPr lang="en-GB" sz="2600" b="1" dirty="0" smtClean="0">
                <a:solidFill>
                  <a:srgbClr val="FFFF00"/>
                </a:solidFill>
              </a:rPr>
              <a:t>location</a:t>
            </a:r>
            <a:r>
              <a:rPr lang="en-GB" sz="2600" b="1" dirty="0">
                <a:solidFill>
                  <a:srgbClr val="FFFF00"/>
                </a:solidFill>
              </a:rPr>
              <a:t>, </a:t>
            </a:r>
            <a:r>
              <a:rPr lang="en-GB" sz="2600" b="1" dirty="0" smtClean="0">
                <a:solidFill>
                  <a:srgbClr val="FFFF00"/>
                </a:solidFill>
              </a:rPr>
              <a:t>effects </a:t>
            </a:r>
            <a:r>
              <a:rPr lang="en-GB" sz="2600" b="1" dirty="0">
                <a:solidFill>
                  <a:srgbClr val="FFFF00"/>
                </a:solidFill>
              </a:rPr>
              <a:t>on </a:t>
            </a:r>
            <a:r>
              <a:rPr lang="en-GB" sz="2600" b="1" dirty="0" smtClean="0">
                <a:solidFill>
                  <a:srgbClr val="FFFF00"/>
                </a:solidFill>
              </a:rPr>
              <a:t>lift</a:t>
            </a:r>
            <a:r>
              <a:rPr lang="en-GB" sz="2600" b="1" dirty="0">
                <a:solidFill>
                  <a:srgbClr val="FFFF00"/>
                </a:solidFill>
              </a:rPr>
              <a:t>, </a:t>
            </a:r>
            <a:r>
              <a:rPr lang="en-GB" sz="2600" b="1" dirty="0" smtClean="0">
                <a:solidFill>
                  <a:srgbClr val="FFFF00"/>
                </a:solidFill>
              </a:rPr>
              <a:t>effects </a:t>
            </a:r>
            <a:r>
              <a:rPr lang="en-GB" sz="2600" b="1" dirty="0">
                <a:solidFill>
                  <a:srgbClr val="FFFF00"/>
                </a:solidFill>
              </a:rPr>
              <a:t>on </a:t>
            </a:r>
            <a:r>
              <a:rPr lang="en-GB" sz="2600" b="1" dirty="0" smtClean="0">
                <a:solidFill>
                  <a:srgbClr val="FFFF00"/>
                </a:solidFill>
              </a:rPr>
              <a:t>drag</a:t>
            </a:r>
            <a:r>
              <a:rPr lang="en-GB" sz="2600" b="1" dirty="0">
                <a:solidFill>
                  <a:srgbClr val="FFFF00"/>
                </a:solidFill>
              </a:rPr>
              <a:t>, </a:t>
            </a:r>
            <a:r>
              <a:rPr lang="en-GB" sz="2600" b="1" dirty="0" smtClean="0">
                <a:solidFill>
                  <a:srgbClr val="FFFF00"/>
                </a:solidFill>
              </a:rPr>
              <a:t>types</a:t>
            </a:r>
            <a:r>
              <a:rPr lang="en-GB" sz="2600" b="1" dirty="0">
                <a:solidFill>
                  <a:srgbClr val="FFFF00"/>
                </a:solidFill>
              </a:rPr>
              <a:t>, </a:t>
            </a:r>
          </a:p>
          <a:p>
            <a:pPr marL="342900" indent="-342900"/>
            <a:r>
              <a:rPr lang="en-GB" sz="2600" b="1" dirty="0">
                <a:solidFill>
                  <a:srgbClr val="FFFF00"/>
                </a:solidFill>
              </a:rPr>
              <a:t>	</a:t>
            </a:r>
            <a:r>
              <a:rPr lang="en-GB" sz="2600" b="1" dirty="0" smtClean="0">
                <a:solidFill>
                  <a:srgbClr val="FFFF00"/>
                </a:solidFill>
              </a:rPr>
              <a:t>advantages </a:t>
            </a:r>
            <a:r>
              <a:rPr lang="en-GB" sz="2600" b="1" dirty="0">
                <a:solidFill>
                  <a:srgbClr val="FFFF00"/>
                </a:solidFill>
              </a:rPr>
              <a:t>and </a:t>
            </a:r>
            <a:r>
              <a:rPr lang="en-GB" sz="2600" b="1" dirty="0" smtClean="0">
                <a:solidFill>
                  <a:srgbClr val="FFFF00"/>
                </a:solidFill>
              </a:rPr>
              <a:t>uses</a:t>
            </a:r>
          </a:p>
          <a:p>
            <a:pPr marL="342900" indent="-342900"/>
            <a:endParaRPr lang="en-GB" sz="1000" b="1" dirty="0">
              <a:solidFill>
                <a:srgbClr val="FFFF00"/>
              </a:solidFill>
            </a:endParaRPr>
          </a:p>
          <a:p>
            <a:pPr marL="342900" indent="-342900"/>
            <a:r>
              <a:rPr lang="en-GB" sz="2600" b="1" dirty="0">
                <a:solidFill>
                  <a:srgbClr val="FFFF00"/>
                </a:solidFill>
              </a:rPr>
              <a:t>3. Describe the principle operation of </a:t>
            </a:r>
            <a:r>
              <a:rPr lang="en-GB" sz="2600" b="1" dirty="0" smtClean="0">
                <a:solidFill>
                  <a:srgbClr val="FFFF00"/>
                </a:solidFill>
              </a:rPr>
              <a:t>leading </a:t>
            </a:r>
            <a:r>
              <a:rPr lang="en-GB" sz="2600" b="1" dirty="0">
                <a:solidFill>
                  <a:srgbClr val="FFFF00"/>
                </a:solidFill>
              </a:rPr>
              <a:t>e</a:t>
            </a:r>
            <a:r>
              <a:rPr lang="en-GB" sz="2600" b="1" dirty="0" smtClean="0">
                <a:solidFill>
                  <a:srgbClr val="FFFF00"/>
                </a:solidFill>
              </a:rPr>
              <a:t>dge slats</a:t>
            </a:r>
          </a:p>
          <a:p>
            <a:pPr marL="342900" indent="-342900"/>
            <a:endParaRPr lang="en-GB" sz="1000" b="1" dirty="0">
              <a:solidFill>
                <a:srgbClr val="FFFF00"/>
              </a:solidFill>
            </a:endParaRPr>
          </a:p>
          <a:p>
            <a:pPr marL="342900" indent="-342900"/>
            <a:r>
              <a:rPr lang="en-GB" sz="2600" b="1" dirty="0">
                <a:solidFill>
                  <a:srgbClr val="FFFF00"/>
                </a:solidFill>
              </a:rPr>
              <a:t>4.	State the </a:t>
            </a:r>
            <a:r>
              <a:rPr lang="en-GB" sz="2600" b="1" dirty="0" smtClean="0">
                <a:solidFill>
                  <a:srgbClr val="FFFF00"/>
                </a:solidFill>
              </a:rPr>
              <a:t>advantages </a:t>
            </a:r>
            <a:r>
              <a:rPr lang="en-GB" sz="2600" b="1" dirty="0">
                <a:solidFill>
                  <a:srgbClr val="FFFF00"/>
                </a:solidFill>
              </a:rPr>
              <a:t>of </a:t>
            </a:r>
            <a:r>
              <a:rPr lang="en-GB" sz="2600" b="1" dirty="0" smtClean="0">
                <a:solidFill>
                  <a:srgbClr val="FFFF00"/>
                </a:solidFill>
              </a:rPr>
              <a:t>slats </a:t>
            </a:r>
            <a:r>
              <a:rPr lang="en-GB" sz="2600" b="1" dirty="0">
                <a:solidFill>
                  <a:srgbClr val="FFFF00"/>
                </a:solidFill>
              </a:rPr>
              <a:t>with reference </a:t>
            </a:r>
            <a:r>
              <a:rPr lang="en-GB" sz="2600" b="1" dirty="0" smtClean="0">
                <a:solidFill>
                  <a:srgbClr val="FFFF00"/>
                </a:solidFill>
              </a:rPr>
              <a:t>to</a:t>
            </a:r>
            <a:endParaRPr lang="en-GB" sz="2600" b="1" dirty="0">
              <a:solidFill>
                <a:srgbClr val="FFFF00"/>
              </a:solidFill>
            </a:endParaRPr>
          </a:p>
          <a:p>
            <a:pPr marL="342900" indent="-342900"/>
            <a:r>
              <a:rPr lang="en-GB" sz="2600" b="1" dirty="0">
                <a:solidFill>
                  <a:srgbClr val="FFFF00"/>
                </a:solidFill>
              </a:rPr>
              <a:t>	</a:t>
            </a:r>
            <a:r>
              <a:rPr lang="en-GB" sz="2600" b="1" dirty="0" smtClean="0">
                <a:solidFill>
                  <a:srgbClr val="FFFF00"/>
                </a:solidFill>
              </a:rPr>
              <a:t>stalling </a:t>
            </a:r>
            <a:r>
              <a:rPr lang="en-GB" sz="2600" b="1" dirty="0">
                <a:solidFill>
                  <a:srgbClr val="FFFF00"/>
                </a:solidFill>
              </a:rPr>
              <a:t>s</a:t>
            </a:r>
            <a:r>
              <a:rPr lang="en-GB" sz="2600" b="1" dirty="0" smtClean="0">
                <a:solidFill>
                  <a:srgbClr val="FFFF00"/>
                </a:solidFill>
              </a:rPr>
              <a:t>peed</a:t>
            </a:r>
            <a:r>
              <a:rPr lang="en-GB" sz="2600" b="1" dirty="0">
                <a:solidFill>
                  <a:srgbClr val="FFFF00"/>
                </a:solidFill>
              </a:rPr>
              <a:t>, </a:t>
            </a:r>
            <a:r>
              <a:rPr lang="en-GB" sz="2600" b="1" dirty="0" smtClean="0">
                <a:solidFill>
                  <a:srgbClr val="FFFF00"/>
                </a:solidFill>
              </a:rPr>
              <a:t>stalling angle </a:t>
            </a:r>
            <a:r>
              <a:rPr lang="en-GB" sz="2600" b="1" dirty="0">
                <a:solidFill>
                  <a:srgbClr val="FFFF00"/>
                </a:solidFill>
              </a:rPr>
              <a:t>and </a:t>
            </a:r>
            <a:r>
              <a:rPr lang="en-GB" sz="2600" b="1" dirty="0" smtClean="0">
                <a:solidFill>
                  <a:srgbClr val="FFFF00"/>
                </a:solidFill>
              </a:rPr>
              <a:t>drag</a:t>
            </a:r>
            <a:endParaRPr lang="en-GB" sz="2600" b="1" dirty="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798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798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7988">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97988">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9798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97988">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97988">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9798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36264" y="430213"/>
            <a:ext cx="4671472" cy="701731"/>
          </a:xfrm>
        </p:spPr>
        <p:txBody>
          <a:bodyPr/>
          <a:lstStyle/>
          <a:p>
            <a:pPr algn="ctr"/>
            <a:r>
              <a:rPr lang="en-GB" dirty="0" smtClean="0">
                <a:solidFill>
                  <a:srgbClr val="FFFF00"/>
                </a:solidFill>
                <a:latin typeface="Arial" charset="0"/>
              </a:rPr>
              <a:t>High lift devices </a:t>
            </a:r>
          </a:p>
        </p:txBody>
      </p:sp>
      <p:sp>
        <p:nvSpPr>
          <p:cNvPr id="291843" name="Rectangle 3"/>
          <p:cNvSpPr>
            <a:spLocks noGrp="1" noChangeArrowheads="1"/>
          </p:cNvSpPr>
          <p:nvPr>
            <p:ph type="body" idx="1"/>
          </p:nvPr>
        </p:nvSpPr>
        <p:spPr>
          <a:xfrm>
            <a:off x="107504" y="1196752"/>
            <a:ext cx="8856538" cy="4641271"/>
          </a:xfrm>
        </p:spPr>
        <p:txBody>
          <a:bodyPr/>
          <a:lstStyle/>
          <a:p>
            <a:pPr>
              <a:spcBef>
                <a:spcPts val="0"/>
              </a:spcBef>
              <a:buFontTx/>
              <a:buNone/>
            </a:pPr>
            <a:r>
              <a:rPr lang="en-GB" sz="2800" b="1" dirty="0" smtClean="0">
                <a:solidFill>
                  <a:srgbClr val="FFFF00"/>
                </a:solidFill>
                <a:latin typeface="Arial" charset="0"/>
              </a:rPr>
              <a:t>Why do we need high lift devices?</a:t>
            </a:r>
          </a:p>
          <a:p>
            <a:pPr>
              <a:spcBef>
                <a:spcPts val="0"/>
              </a:spcBef>
              <a:buFontTx/>
              <a:buNone/>
            </a:pPr>
            <a:endParaRPr lang="en-GB" sz="1000" b="1" dirty="0" smtClean="0">
              <a:solidFill>
                <a:srgbClr val="FFFF00"/>
              </a:solidFill>
              <a:latin typeface="Arial" charset="0"/>
            </a:endParaRPr>
          </a:p>
          <a:p>
            <a:pPr>
              <a:spcBef>
                <a:spcPts val="0"/>
              </a:spcBef>
            </a:pPr>
            <a:r>
              <a:rPr lang="en-GB" sz="2800" b="1" dirty="0" smtClean="0">
                <a:solidFill>
                  <a:srgbClr val="FFFF00"/>
                </a:solidFill>
                <a:latin typeface="Arial" charset="0"/>
              </a:rPr>
              <a:t>High lift devices come in many shapes and forms</a:t>
            </a:r>
          </a:p>
          <a:p>
            <a:pPr>
              <a:spcBef>
                <a:spcPts val="0"/>
              </a:spcBef>
            </a:pPr>
            <a:r>
              <a:rPr lang="en-GB" sz="2800" b="1" dirty="0" smtClean="0">
                <a:solidFill>
                  <a:srgbClr val="FFFF00"/>
                </a:solidFill>
                <a:latin typeface="Arial" charset="0"/>
              </a:rPr>
              <a:t>They are mounted on the leading and trailing edges of wings</a:t>
            </a:r>
          </a:p>
          <a:p>
            <a:pPr>
              <a:spcBef>
                <a:spcPts val="0"/>
              </a:spcBef>
            </a:pPr>
            <a:r>
              <a:rPr lang="en-GB" sz="2800" b="1" dirty="0" smtClean="0">
                <a:solidFill>
                  <a:srgbClr val="FFFF00"/>
                </a:solidFill>
                <a:latin typeface="Arial" charset="0"/>
              </a:rPr>
              <a:t>They create more lift at lower speeds to allow lower take-off and landing speeds</a:t>
            </a:r>
          </a:p>
          <a:p>
            <a:pPr>
              <a:spcBef>
                <a:spcPts val="0"/>
              </a:spcBef>
            </a:pPr>
            <a:r>
              <a:rPr lang="en-GB" sz="2800" b="1" dirty="0" smtClean="0">
                <a:solidFill>
                  <a:srgbClr val="FFFF00"/>
                </a:solidFill>
                <a:latin typeface="Arial" charset="0"/>
              </a:rPr>
              <a:t>The aircraft nose will be lower, allowing a better view for the Pilot</a:t>
            </a:r>
          </a:p>
          <a:p>
            <a:endParaRPr lang="en-GB" sz="2800" b="1" dirty="0" smtClean="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91843">
                                            <p:txEl>
                                              <p:pRg st="0" end="0"/>
                                            </p:txEl>
                                          </p:spTgt>
                                        </p:tgtEl>
                                        <p:attrNameLst>
                                          <p:attrName>style.visibility</p:attrName>
                                        </p:attrNameLst>
                                      </p:cBhvr>
                                      <p:to>
                                        <p:strVal val="visible"/>
                                      </p:to>
                                    </p:set>
                                    <p:animEffect transition="in" filter="wipe(left)">
                                      <p:cBhvr>
                                        <p:cTn id="7" dur="1000"/>
                                        <p:tgtEl>
                                          <p:spTgt spid="2918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91843">
                                            <p:txEl>
                                              <p:pRg st="2" end="2"/>
                                            </p:txEl>
                                          </p:spTgt>
                                        </p:tgtEl>
                                        <p:attrNameLst>
                                          <p:attrName>style.visibility</p:attrName>
                                        </p:attrNameLst>
                                      </p:cBhvr>
                                      <p:to>
                                        <p:strVal val="visible"/>
                                      </p:to>
                                    </p:set>
                                    <p:animEffect transition="in" filter="wipe(left)">
                                      <p:cBhvr>
                                        <p:cTn id="12" dur="1000"/>
                                        <p:tgtEl>
                                          <p:spTgt spid="29184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91843">
                                            <p:txEl>
                                              <p:pRg st="3" end="3"/>
                                            </p:txEl>
                                          </p:spTgt>
                                        </p:tgtEl>
                                        <p:attrNameLst>
                                          <p:attrName>style.visibility</p:attrName>
                                        </p:attrNameLst>
                                      </p:cBhvr>
                                      <p:to>
                                        <p:strVal val="visible"/>
                                      </p:to>
                                    </p:set>
                                    <p:animEffect transition="in" filter="wipe(left)">
                                      <p:cBhvr>
                                        <p:cTn id="17" dur="1000"/>
                                        <p:tgtEl>
                                          <p:spTgt spid="29184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91843">
                                            <p:txEl>
                                              <p:pRg st="4" end="4"/>
                                            </p:txEl>
                                          </p:spTgt>
                                        </p:tgtEl>
                                        <p:attrNameLst>
                                          <p:attrName>style.visibility</p:attrName>
                                        </p:attrNameLst>
                                      </p:cBhvr>
                                      <p:to>
                                        <p:strVal val="visible"/>
                                      </p:to>
                                    </p:set>
                                    <p:animEffect transition="in" filter="wipe(left)">
                                      <p:cBhvr>
                                        <p:cTn id="22" dur="1000"/>
                                        <p:tgtEl>
                                          <p:spTgt spid="29184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91843">
                                            <p:txEl>
                                              <p:pRg st="5" end="5"/>
                                            </p:txEl>
                                          </p:spTgt>
                                        </p:tgtEl>
                                        <p:attrNameLst>
                                          <p:attrName>style.visibility</p:attrName>
                                        </p:attrNameLst>
                                      </p:cBhvr>
                                      <p:to>
                                        <p:strVal val="visible"/>
                                      </p:to>
                                    </p:set>
                                    <p:animEffect transition="in" filter="wipe(left)">
                                      <p:cBhvr>
                                        <p:cTn id="27" dur="1000"/>
                                        <p:tgtEl>
                                          <p:spTgt spid="29184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24610" y="533400"/>
            <a:ext cx="7894791" cy="699166"/>
          </a:xfrm>
          <a:noFill/>
        </p:spPr>
        <p:txBody>
          <a:bodyPr lIns="90488" tIns="44450" rIns="90488" bIns="44450"/>
          <a:lstStyle/>
          <a:p>
            <a:pPr algn="ctr"/>
            <a:r>
              <a:rPr lang="en-GB" dirty="0" smtClean="0">
                <a:solidFill>
                  <a:srgbClr val="FFFF00"/>
                </a:solidFill>
                <a:latin typeface="Arial" charset="0"/>
              </a:rPr>
              <a:t>Methods of lift augmentation</a:t>
            </a:r>
          </a:p>
        </p:txBody>
      </p:sp>
      <p:sp>
        <p:nvSpPr>
          <p:cNvPr id="211971" name="Rectangle 3"/>
          <p:cNvSpPr>
            <a:spLocks noGrp="1" noChangeArrowheads="1"/>
          </p:cNvSpPr>
          <p:nvPr>
            <p:ph type="body" idx="1"/>
          </p:nvPr>
        </p:nvSpPr>
        <p:spPr>
          <a:xfrm>
            <a:off x="1115616" y="2348880"/>
            <a:ext cx="7162800" cy="3019801"/>
          </a:xfrm>
          <a:noFill/>
        </p:spPr>
        <p:txBody>
          <a:bodyPr lIns="90488" tIns="44450" rIns="90488" bIns="44450"/>
          <a:lstStyle/>
          <a:p>
            <a:pPr indent="0">
              <a:buFontTx/>
              <a:buNone/>
            </a:pPr>
            <a:r>
              <a:rPr lang="en-GB" sz="3600" b="1" dirty="0" smtClean="0">
                <a:solidFill>
                  <a:srgbClr val="FFFF00"/>
                </a:solidFill>
              </a:rPr>
              <a:t>Flaps (trailing edge and leading edge)		</a:t>
            </a:r>
          </a:p>
          <a:p>
            <a:pPr>
              <a:lnSpc>
                <a:spcPct val="80000"/>
              </a:lnSpc>
            </a:pPr>
            <a:endParaRPr lang="en-GB" sz="3600" b="1" dirty="0" smtClean="0">
              <a:solidFill>
                <a:srgbClr val="FFFF00"/>
              </a:solidFill>
            </a:endParaRPr>
          </a:p>
          <a:p>
            <a:pPr>
              <a:lnSpc>
                <a:spcPct val="80000"/>
              </a:lnSpc>
              <a:buFontTx/>
              <a:buNone/>
            </a:pPr>
            <a:r>
              <a:rPr lang="en-GB" sz="3600" b="1" dirty="0" smtClean="0">
                <a:solidFill>
                  <a:srgbClr val="FFFF00"/>
                </a:solidFill>
              </a:rPr>
              <a:t>	Slats and slots		</a:t>
            </a:r>
            <a:r>
              <a:rPr lang="en-GB" sz="2800" b="1" dirty="0" smtClean="0">
                <a:solidFill>
                  <a:srgbClr val="FFFF00"/>
                </a:solidFill>
                <a:latin typeface="Arial" charset="0"/>
              </a:rPr>
              <a:t>							</a:t>
            </a:r>
          </a:p>
          <a:p>
            <a:pPr>
              <a:lnSpc>
                <a:spcPct val="80000"/>
              </a:lnSpc>
            </a:pPr>
            <a:endParaRPr lang="en-GB" dirty="0" smtClean="0">
              <a:latin typeface="Arial"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1971">
                                            <p:txEl>
                                              <p:pRg st="0" end="0"/>
                                            </p:txEl>
                                          </p:spTgt>
                                        </p:tgtEl>
                                        <p:attrNameLst>
                                          <p:attrName>style.visibility</p:attrName>
                                        </p:attrNameLst>
                                      </p:cBhvr>
                                      <p:to>
                                        <p:strVal val="visible"/>
                                      </p:to>
                                    </p:set>
                                    <p:animEffect transition="in" filter="wipe(left)">
                                      <p:cBhvr>
                                        <p:cTn id="7" dur="1000"/>
                                        <p:tgtEl>
                                          <p:spTgt spid="2119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1971">
                                            <p:txEl>
                                              <p:pRg st="2" end="2"/>
                                            </p:txEl>
                                          </p:spTgt>
                                        </p:tgtEl>
                                        <p:attrNameLst>
                                          <p:attrName>style.visibility</p:attrName>
                                        </p:attrNameLst>
                                      </p:cBhvr>
                                      <p:to>
                                        <p:strVal val="visible"/>
                                      </p:to>
                                    </p:set>
                                    <p:animEffect transition="in" filter="wipe(left)">
                                      <p:cBhvr>
                                        <p:cTn id="12" dur="1000"/>
                                        <p:tgtEl>
                                          <p:spTgt spid="2119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1"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743249" y="430213"/>
            <a:ext cx="1657506" cy="699166"/>
          </a:xfrm>
          <a:noFill/>
        </p:spPr>
        <p:txBody>
          <a:bodyPr lIns="90488" tIns="44450" rIns="90488" bIns="44450"/>
          <a:lstStyle/>
          <a:p>
            <a:pPr algn="ctr"/>
            <a:r>
              <a:rPr lang="en-GB" dirty="0" smtClean="0">
                <a:solidFill>
                  <a:srgbClr val="FFFF00"/>
                </a:solidFill>
                <a:latin typeface="Arial" charset="0"/>
              </a:rPr>
              <a:t>Flaps</a:t>
            </a:r>
          </a:p>
        </p:txBody>
      </p:sp>
      <p:sp>
        <p:nvSpPr>
          <p:cNvPr id="21507" name="Freeform 4"/>
          <p:cNvSpPr>
            <a:spLocks/>
          </p:cNvSpPr>
          <p:nvPr/>
        </p:nvSpPr>
        <p:spPr bwMode="auto">
          <a:xfrm>
            <a:off x="1835696" y="2708920"/>
            <a:ext cx="4275138" cy="831850"/>
          </a:xfrm>
          <a:custGeom>
            <a:avLst/>
            <a:gdLst>
              <a:gd name="T0" fmla="*/ 2147483647 w 2693"/>
              <a:gd name="T1" fmla="*/ 2147483647 h 524"/>
              <a:gd name="T2" fmla="*/ 2147483647 w 2693"/>
              <a:gd name="T3" fmla="*/ 2147483647 h 524"/>
              <a:gd name="T4" fmla="*/ 2147483647 w 2693"/>
              <a:gd name="T5" fmla="*/ 2147483647 h 524"/>
              <a:gd name="T6" fmla="*/ 2147483647 w 2693"/>
              <a:gd name="T7" fmla="*/ 2147483647 h 524"/>
              <a:gd name="T8" fmla="*/ 2147483647 w 2693"/>
              <a:gd name="T9" fmla="*/ 2147483647 h 524"/>
              <a:gd name="T10" fmla="*/ 2147483647 w 2693"/>
              <a:gd name="T11" fmla="*/ 2147483647 h 524"/>
              <a:gd name="T12" fmla="*/ 2147483647 w 2693"/>
              <a:gd name="T13" fmla="*/ 2147483647 h 524"/>
              <a:gd name="T14" fmla="*/ 2147483647 w 2693"/>
              <a:gd name="T15" fmla="*/ 2147483647 h 524"/>
              <a:gd name="T16" fmla="*/ 2147483647 w 2693"/>
              <a:gd name="T17" fmla="*/ 2147483647 h 524"/>
              <a:gd name="T18" fmla="*/ 2147483647 w 2693"/>
              <a:gd name="T19" fmla="*/ 2147483647 h 524"/>
              <a:gd name="T20" fmla="*/ 2147483647 w 2693"/>
              <a:gd name="T21" fmla="*/ 2147483647 h 524"/>
              <a:gd name="T22" fmla="*/ 2147483647 w 2693"/>
              <a:gd name="T23" fmla="*/ 2147483647 h 524"/>
              <a:gd name="T24" fmla="*/ 2147483647 w 2693"/>
              <a:gd name="T25" fmla="*/ 2147483647 h 524"/>
              <a:gd name="T26" fmla="*/ 2147483647 w 2693"/>
              <a:gd name="T27" fmla="*/ 2147483647 h 524"/>
              <a:gd name="T28" fmla="*/ 2147483647 w 2693"/>
              <a:gd name="T29" fmla="*/ 2147483647 h 524"/>
              <a:gd name="T30" fmla="*/ 2147483647 w 2693"/>
              <a:gd name="T31" fmla="*/ 2147483647 h 524"/>
              <a:gd name="T32" fmla="*/ 2147483647 w 2693"/>
              <a:gd name="T33" fmla="*/ 2147483647 h 524"/>
              <a:gd name="T34" fmla="*/ 2147483647 w 2693"/>
              <a:gd name="T35" fmla="*/ 2147483647 h 524"/>
              <a:gd name="T36" fmla="*/ 2147483647 w 2693"/>
              <a:gd name="T37" fmla="*/ 2147483647 h 524"/>
              <a:gd name="T38" fmla="*/ 2147483647 w 2693"/>
              <a:gd name="T39" fmla="*/ 2147483647 h 524"/>
              <a:gd name="T40" fmla="*/ 2147483647 w 2693"/>
              <a:gd name="T41" fmla="*/ 2147483647 h 524"/>
              <a:gd name="T42" fmla="*/ 2147483647 w 2693"/>
              <a:gd name="T43" fmla="*/ 2147483647 h 524"/>
              <a:gd name="T44" fmla="*/ 2147483647 w 2693"/>
              <a:gd name="T45" fmla="*/ 2147483647 h 524"/>
              <a:gd name="T46" fmla="*/ 2147483647 w 2693"/>
              <a:gd name="T47" fmla="*/ 2147483647 h 524"/>
              <a:gd name="T48" fmla="*/ 2147483647 w 2693"/>
              <a:gd name="T49" fmla="*/ 2147483647 h 524"/>
              <a:gd name="T50" fmla="*/ 2147483647 w 2693"/>
              <a:gd name="T51" fmla="*/ 2147483647 h 524"/>
              <a:gd name="T52" fmla="*/ 2147483647 w 2693"/>
              <a:gd name="T53" fmla="*/ 2147483647 h 524"/>
              <a:gd name="T54" fmla="*/ 2147483647 w 2693"/>
              <a:gd name="T55" fmla="*/ 2147483647 h 524"/>
              <a:gd name="T56" fmla="*/ 2147483647 w 2693"/>
              <a:gd name="T57" fmla="*/ 2147483647 h 524"/>
              <a:gd name="T58" fmla="*/ 2147483647 w 2693"/>
              <a:gd name="T59" fmla="*/ 2147483647 h 524"/>
              <a:gd name="T60" fmla="*/ 2147483647 w 2693"/>
              <a:gd name="T61" fmla="*/ 2147483647 h 524"/>
              <a:gd name="T62" fmla="*/ 2147483647 w 2693"/>
              <a:gd name="T63" fmla="*/ 2147483647 h 524"/>
              <a:gd name="T64" fmla="*/ 2147483647 w 2693"/>
              <a:gd name="T65" fmla="*/ 2147483647 h 524"/>
              <a:gd name="T66" fmla="*/ 2147483647 w 2693"/>
              <a:gd name="T67" fmla="*/ 2147483647 h 524"/>
              <a:gd name="T68" fmla="*/ 0 w 2693"/>
              <a:gd name="T69" fmla="*/ 2147483647 h 524"/>
              <a:gd name="T70" fmla="*/ 2147483647 w 2693"/>
              <a:gd name="T71" fmla="*/ 2147483647 h 524"/>
              <a:gd name="T72" fmla="*/ 2147483647 w 2693"/>
              <a:gd name="T73" fmla="*/ 2147483647 h 524"/>
              <a:gd name="T74" fmla="*/ 2147483647 w 2693"/>
              <a:gd name="T75" fmla="*/ 2147483647 h 524"/>
              <a:gd name="T76" fmla="*/ 2147483647 w 2693"/>
              <a:gd name="T77" fmla="*/ 2147483647 h 524"/>
              <a:gd name="T78" fmla="*/ 2147483647 w 2693"/>
              <a:gd name="T79" fmla="*/ 2147483647 h 524"/>
              <a:gd name="T80" fmla="*/ 2147483647 w 2693"/>
              <a:gd name="T81" fmla="*/ 2147483647 h 524"/>
              <a:gd name="T82" fmla="*/ 2147483647 w 2693"/>
              <a:gd name="T83" fmla="*/ 2147483647 h 524"/>
              <a:gd name="T84" fmla="*/ 2147483647 w 2693"/>
              <a:gd name="T85" fmla="*/ 2147483647 h 524"/>
              <a:gd name="T86" fmla="*/ 2147483647 w 2693"/>
              <a:gd name="T87" fmla="*/ 2147483647 h 524"/>
              <a:gd name="T88" fmla="*/ 2147483647 w 2693"/>
              <a:gd name="T89" fmla="*/ 2147483647 h 524"/>
              <a:gd name="T90" fmla="*/ 2147483647 w 2693"/>
              <a:gd name="T91" fmla="*/ 0 h 524"/>
              <a:gd name="T92" fmla="*/ 2147483647 w 2693"/>
              <a:gd name="T93" fmla="*/ 2147483647 h 524"/>
              <a:gd name="T94" fmla="*/ 2147483647 w 2693"/>
              <a:gd name="T95" fmla="*/ 2147483647 h 524"/>
              <a:gd name="T96" fmla="*/ 2147483647 w 2693"/>
              <a:gd name="T97" fmla="*/ 2147483647 h 524"/>
              <a:gd name="T98" fmla="*/ 2147483647 w 2693"/>
              <a:gd name="T99" fmla="*/ 2147483647 h 524"/>
              <a:gd name="T100" fmla="*/ 2147483647 w 2693"/>
              <a:gd name="T101" fmla="*/ 2147483647 h 524"/>
              <a:gd name="T102" fmla="*/ 2147483647 w 2693"/>
              <a:gd name="T103" fmla="*/ 2147483647 h 524"/>
              <a:gd name="T104" fmla="*/ 2147483647 w 2693"/>
              <a:gd name="T105" fmla="*/ 2147483647 h 524"/>
              <a:gd name="T106" fmla="*/ 2147483647 w 2693"/>
              <a:gd name="T107" fmla="*/ 2147483647 h 524"/>
              <a:gd name="T108" fmla="*/ 2147483647 w 2693"/>
              <a:gd name="T109" fmla="*/ 2147483647 h 524"/>
              <a:gd name="T110" fmla="*/ 2147483647 w 2693"/>
              <a:gd name="T111" fmla="*/ 2147483647 h 52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693"/>
              <a:gd name="T169" fmla="*/ 0 h 524"/>
              <a:gd name="T170" fmla="*/ 2693 w 2693"/>
              <a:gd name="T171" fmla="*/ 524 h 52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693" h="524">
                <a:moveTo>
                  <a:pt x="2692" y="178"/>
                </a:moveTo>
                <a:lnTo>
                  <a:pt x="2658" y="182"/>
                </a:lnTo>
                <a:lnTo>
                  <a:pt x="2626" y="189"/>
                </a:lnTo>
                <a:lnTo>
                  <a:pt x="2596" y="201"/>
                </a:lnTo>
                <a:lnTo>
                  <a:pt x="2567" y="216"/>
                </a:lnTo>
                <a:lnTo>
                  <a:pt x="2543" y="233"/>
                </a:lnTo>
                <a:lnTo>
                  <a:pt x="2521" y="253"/>
                </a:lnTo>
                <a:lnTo>
                  <a:pt x="2502" y="276"/>
                </a:lnTo>
                <a:lnTo>
                  <a:pt x="2487" y="299"/>
                </a:lnTo>
                <a:lnTo>
                  <a:pt x="2476" y="325"/>
                </a:lnTo>
                <a:lnTo>
                  <a:pt x="2469" y="351"/>
                </a:lnTo>
                <a:lnTo>
                  <a:pt x="2466" y="378"/>
                </a:lnTo>
                <a:lnTo>
                  <a:pt x="2469" y="405"/>
                </a:lnTo>
                <a:lnTo>
                  <a:pt x="2475" y="432"/>
                </a:lnTo>
                <a:lnTo>
                  <a:pt x="2488" y="459"/>
                </a:lnTo>
                <a:lnTo>
                  <a:pt x="2507" y="485"/>
                </a:lnTo>
                <a:lnTo>
                  <a:pt x="2531" y="510"/>
                </a:lnTo>
                <a:lnTo>
                  <a:pt x="2468" y="511"/>
                </a:lnTo>
                <a:lnTo>
                  <a:pt x="2402" y="513"/>
                </a:lnTo>
                <a:lnTo>
                  <a:pt x="2334" y="514"/>
                </a:lnTo>
                <a:lnTo>
                  <a:pt x="2266" y="516"/>
                </a:lnTo>
                <a:lnTo>
                  <a:pt x="2194" y="517"/>
                </a:lnTo>
                <a:lnTo>
                  <a:pt x="2120" y="519"/>
                </a:lnTo>
                <a:lnTo>
                  <a:pt x="2046" y="520"/>
                </a:lnTo>
                <a:lnTo>
                  <a:pt x="1970" y="520"/>
                </a:lnTo>
                <a:lnTo>
                  <a:pt x="1892" y="521"/>
                </a:lnTo>
                <a:lnTo>
                  <a:pt x="1814" y="522"/>
                </a:lnTo>
                <a:lnTo>
                  <a:pt x="1735" y="523"/>
                </a:lnTo>
                <a:lnTo>
                  <a:pt x="1655" y="523"/>
                </a:lnTo>
                <a:lnTo>
                  <a:pt x="1574" y="523"/>
                </a:lnTo>
                <a:lnTo>
                  <a:pt x="1493" y="523"/>
                </a:lnTo>
                <a:lnTo>
                  <a:pt x="1413" y="523"/>
                </a:lnTo>
                <a:lnTo>
                  <a:pt x="1330" y="523"/>
                </a:lnTo>
                <a:lnTo>
                  <a:pt x="1249" y="522"/>
                </a:lnTo>
                <a:lnTo>
                  <a:pt x="1168" y="521"/>
                </a:lnTo>
                <a:lnTo>
                  <a:pt x="1087" y="521"/>
                </a:lnTo>
                <a:lnTo>
                  <a:pt x="1006" y="520"/>
                </a:lnTo>
                <a:lnTo>
                  <a:pt x="927" y="519"/>
                </a:lnTo>
                <a:lnTo>
                  <a:pt x="848" y="518"/>
                </a:lnTo>
                <a:lnTo>
                  <a:pt x="770" y="516"/>
                </a:lnTo>
                <a:lnTo>
                  <a:pt x="693" y="514"/>
                </a:lnTo>
                <a:lnTo>
                  <a:pt x="618" y="513"/>
                </a:lnTo>
                <a:lnTo>
                  <a:pt x="544" y="511"/>
                </a:lnTo>
                <a:lnTo>
                  <a:pt x="470" y="509"/>
                </a:lnTo>
                <a:lnTo>
                  <a:pt x="401" y="506"/>
                </a:lnTo>
                <a:lnTo>
                  <a:pt x="331" y="504"/>
                </a:lnTo>
                <a:lnTo>
                  <a:pt x="264" y="501"/>
                </a:lnTo>
                <a:lnTo>
                  <a:pt x="200" y="498"/>
                </a:lnTo>
                <a:lnTo>
                  <a:pt x="137" y="496"/>
                </a:lnTo>
                <a:lnTo>
                  <a:pt x="135" y="496"/>
                </a:lnTo>
                <a:lnTo>
                  <a:pt x="131" y="495"/>
                </a:lnTo>
                <a:lnTo>
                  <a:pt x="125" y="494"/>
                </a:lnTo>
                <a:lnTo>
                  <a:pt x="118" y="493"/>
                </a:lnTo>
                <a:lnTo>
                  <a:pt x="111" y="491"/>
                </a:lnTo>
                <a:lnTo>
                  <a:pt x="103" y="488"/>
                </a:lnTo>
                <a:lnTo>
                  <a:pt x="94" y="485"/>
                </a:lnTo>
                <a:lnTo>
                  <a:pt x="85" y="481"/>
                </a:lnTo>
                <a:lnTo>
                  <a:pt x="75" y="477"/>
                </a:lnTo>
                <a:lnTo>
                  <a:pt x="66" y="472"/>
                </a:lnTo>
                <a:lnTo>
                  <a:pt x="56" y="466"/>
                </a:lnTo>
                <a:lnTo>
                  <a:pt x="47" y="459"/>
                </a:lnTo>
                <a:lnTo>
                  <a:pt x="38" y="451"/>
                </a:lnTo>
                <a:lnTo>
                  <a:pt x="30" y="444"/>
                </a:lnTo>
                <a:lnTo>
                  <a:pt x="22" y="434"/>
                </a:lnTo>
                <a:lnTo>
                  <a:pt x="15" y="423"/>
                </a:lnTo>
                <a:lnTo>
                  <a:pt x="10" y="411"/>
                </a:lnTo>
                <a:lnTo>
                  <a:pt x="5" y="398"/>
                </a:lnTo>
                <a:lnTo>
                  <a:pt x="2" y="385"/>
                </a:lnTo>
                <a:lnTo>
                  <a:pt x="0" y="369"/>
                </a:lnTo>
                <a:lnTo>
                  <a:pt x="0" y="352"/>
                </a:lnTo>
                <a:lnTo>
                  <a:pt x="2" y="334"/>
                </a:lnTo>
                <a:lnTo>
                  <a:pt x="5" y="315"/>
                </a:lnTo>
                <a:lnTo>
                  <a:pt x="11" y="293"/>
                </a:lnTo>
                <a:lnTo>
                  <a:pt x="19" y="271"/>
                </a:lnTo>
                <a:lnTo>
                  <a:pt x="30" y="247"/>
                </a:lnTo>
                <a:lnTo>
                  <a:pt x="43" y="222"/>
                </a:lnTo>
                <a:lnTo>
                  <a:pt x="59" y="194"/>
                </a:lnTo>
                <a:lnTo>
                  <a:pt x="77" y="165"/>
                </a:lnTo>
                <a:lnTo>
                  <a:pt x="100" y="134"/>
                </a:lnTo>
                <a:lnTo>
                  <a:pt x="124" y="101"/>
                </a:lnTo>
                <a:lnTo>
                  <a:pt x="152" y="67"/>
                </a:lnTo>
                <a:lnTo>
                  <a:pt x="219" y="54"/>
                </a:lnTo>
                <a:lnTo>
                  <a:pt x="288" y="43"/>
                </a:lnTo>
                <a:lnTo>
                  <a:pt x="360" y="33"/>
                </a:lnTo>
                <a:lnTo>
                  <a:pt x="432" y="25"/>
                </a:lnTo>
                <a:lnTo>
                  <a:pt x="507" y="17"/>
                </a:lnTo>
                <a:lnTo>
                  <a:pt x="584" y="12"/>
                </a:lnTo>
                <a:lnTo>
                  <a:pt x="662" y="7"/>
                </a:lnTo>
                <a:lnTo>
                  <a:pt x="741" y="3"/>
                </a:lnTo>
                <a:lnTo>
                  <a:pt x="822" y="1"/>
                </a:lnTo>
                <a:lnTo>
                  <a:pt x="903" y="0"/>
                </a:lnTo>
                <a:lnTo>
                  <a:pt x="985" y="0"/>
                </a:lnTo>
                <a:lnTo>
                  <a:pt x="1068" y="1"/>
                </a:lnTo>
                <a:lnTo>
                  <a:pt x="1152" y="3"/>
                </a:lnTo>
                <a:lnTo>
                  <a:pt x="1236" y="6"/>
                </a:lnTo>
                <a:lnTo>
                  <a:pt x="1322" y="10"/>
                </a:lnTo>
                <a:lnTo>
                  <a:pt x="1407" y="15"/>
                </a:lnTo>
                <a:lnTo>
                  <a:pt x="1492" y="20"/>
                </a:lnTo>
                <a:lnTo>
                  <a:pt x="1577" y="26"/>
                </a:lnTo>
                <a:lnTo>
                  <a:pt x="1663" y="33"/>
                </a:lnTo>
                <a:lnTo>
                  <a:pt x="1747" y="41"/>
                </a:lnTo>
                <a:lnTo>
                  <a:pt x="1831" y="50"/>
                </a:lnTo>
                <a:lnTo>
                  <a:pt x="1915" y="59"/>
                </a:lnTo>
                <a:lnTo>
                  <a:pt x="1999" y="69"/>
                </a:lnTo>
                <a:lnTo>
                  <a:pt x="2081" y="79"/>
                </a:lnTo>
                <a:lnTo>
                  <a:pt x="2162" y="90"/>
                </a:lnTo>
                <a:lnTo>
                  <a:pt x="2242" y="102"/>
                </a:lnTo>
                <a:lnTo>
                  <a:pt x="2321" y="113"/>
                </a:lnTo>
                <a:lnTo>
                  <a:pt x="2399" y="126"/>
                </a:lnTo>
                <a:lnTo>
                  <a:pt x="2475" y="138"/>
                </a:lnTo>
                <a:lnTo>
                  <a:pt x="2549" y="151"/>
                </a:lnTo>
                <a:lnTo>
                  <a:pt x="2622" y="164"/>
                </a:lnTo>
                <a:lnTo>
                  <a:pt x="2692" y="178"/>
                </a:lnTo>
              </a:path>
            </a:pathLst>
          </a:custGeom>
          <a:solidFill>
            <a:srgbClr val="FFFFFF"/>
          </a:solidFill>
          <a:ln w="12700" cap="rnd" cmpd="sng">
            <a:noFill/>
            <a:prstDash val="solid"/>
            <a:round/>
            <a:headEnd type="none" w="med" len="med"/>
            <a:tailEnd type="none" w="med" len="med"/>
          </a:ln>
        </p:spPr>
        <p:txBody>
          <a:bodyPr/>
          <a:lstStyle/>
          <a:p>
            <a:endParaRPr lang="en-GB" b="1">
              <a:solidFill>
                <a:srgbClr val="FFFF00"/>
              </a:solidFill>
            </a:endParaRPr>
          </a:p>
        </p:txBody>
      </p:sp>
      <p:sp>
        <p:nvSpPr>
          <p:cNvPr id="21508" name="Freeform 5"/>
          <p:cNvSpPr>
            <a:spLocks/>
          </p:cNvSpPr>
          <p:nvPr/>
        </p:nvSpPr>
        <p:spPr bwMode="auto">
          <a:xfrm>
            <a:off x="1086396" y="2818457"/>
            <a:ext cx="977900" cy="669925"/>
          </a:xfrm>
          <a:custGeom>
            <a:avLst/>
            <a:gdLst>
              <a:gd name="T0" fmla="*/ 2147483647 w 616"/>
              <a:gd name="T1" fmla="*/ 2147483647 h 422"/>
              <a:gd name="T2" fmla="*/ 2147483647 w 616"/>
              <a:gd name="T3" fmla="*/ 2147483647 h 422"/>
              <a:gd name="T4" fmla="*/ 2147483647 w 616"/>
              <a:gd name="T5" fmla="*/ 2147483647 h 422"/>
              <a:gd name="T6" fmla="*/ 2147483647 w 616"/>
              <a:gd name="T7" fmla="*/ 2147483647 h 422"/>
              <a:gd name="T8" fmla="*/ 2147483647 w 616"/>
              <a:gd name="T9" fmla="*/ 2147483647 h 422"/>
              <a:gd name="T10" fmla="*/ 2147483647 w 616"/>
              <a:gd name="T11" fmla="*/ 2147483647 h 422"/>
              <a:gd name="T12" fmla="*/ 2147483647 w 616"/>
              <a:gd name="T13" fmla="*/ 2147483647 h 422"/>
              <a:gd name="T14" fmla="*/ 2147483647 w 616"/>
              <a:gd name="T15" fmla="*/ 2147483647 h 422"/>
              <a:gd name="T16" fmla="*/ 2147483647 w 616"/>
              <a:gd name="T17" fmla="*/ 2147483647 h 422"/>
              <a:gd name="T18" fmla="*/ 2147483647 w 616"/>
              <a:gd name="T19" fmla="*/ 2147483647 h 422"/>
              <a:gd name="T20" fmla="*/ 2147483647 w 616"/>
              <a:gd name="T21" fmla="*/ 2147483647 h 422"/>
              <a:gd name="T22" fmla="*/ 2147483647 w 616"/>
              <a:gd name="T23" fmla="*/ 2147483647 h 422"/>
              <a:gd name="T24" fmla="*/ 2147483647 w 616"/>
              <a:gd name="T25" fmla="*/ 2147483647 h 422"/>
              <a:gd name="T26" fmla="*/ 2147483647 w 616"/>
              <a:gd name="T27" fmla="*/ 2147483647 h 422"/>
              <a:gd name="T28" fmla="*/ 2147483647 w 616"/>
              <a:gd name="T29" fmla="*/ 2147483647 h 422"/>
              <a:gd name="T30" fmla="*/ 2147483647 w 616"/>
              <a:gd name="T31" fmla="*/ 2147483647 h 422"/>
              <a:gd name="T32" fmla="*/ 2147483647 w 616"/>
              <a:gd name="T33" fmla="*/ 2147483647 h 422"/>
              <a:gd name="T34" fmla="*/ 2147483647 w 616"/>
              <a:gd name="T35" fmla="*/ 2147483647 h 422"/>
              <a:gd name="T36" fmla="*/ 2147483647 w 616"/>
              <a:gd name="T37" fmla="*/ 2147483647 h 422"/>
              <a:gd name="T38" fmla="*/ 2147483647 w 616"/>
              <a:gd name="T39" fmla="*/ 2147483647 h 422"/>
              <a:gd name="T40" fmla="*/ 2147483647 w 616"/>
              <a:gd name="T41" fmla="*/ 2147483647 h 422"/>
              <a:gd name="T42" fmla="*/ 2147483647 w 616"/>
              <a:gd name="T43" fmla="*/ 2147483647 h 422"/>
              <a:gd name="T44" fmla="*/ 2147483647 w 616"/>
              <a:gd name="T45" fmla="*/ 2147483647 h 422"/>
              <a:gd name="T46" fmla="*/ 2147483647 w 616"/>
              <a:gd name="T47" fmla="*/ 2147483647 h 422"/>
              <a:gd name="T48" fmla="*/ 2147483647 w 616"/>
              <a:gd name="T49" fmla="*/ 2147483647 h 422"/>
              <a:gd name="T50" fmla="*/ 2147483647 w 616"/>
              <a:gd name="T51" fmla="*/ 2147483647 h 422"/>
              <a:gd name="T52" fmla="*/ 2147483647 w 616"/>
              <a:gd name="T53" fmla="*/ 2147483647 h 422"/>
              <a:gd name="T54" fmla="*/ 2147483647 w 616"/>
              <a:gd name="T55" fmla="*/ 2147483647 h 422"/>
              <a:gd name="T56" fmla="*/ 2147483647 w 616"/>
              <a:gd name="T57" fmla="*/ 2147483647 h 422"/>
              <a:gd name="T58" fmla="*/ 0 w 616"/>
              <a:gd name="T59" fmla="*/ 2147483647 h 422"/>
              <a:gd name="T60" fmla="*/ 2147483647 w 616"/>
              <a:gd name="T61" fmla="*/ 2147483647 h 422"/>
              <a:gd name="T62" fmla="*/ 2147483647 w 616"/>
              <a:gd name="T63" fmla="*/ 2147483647 h 422"/>
              <a:gd name="T64" fmla="*/ 2147483647 w 616"/>
              <a:gd name="T65" fmla="*/ 2147483647 h 422"/>
              <a:gd name="T66" fmla="*/ 2147483647 w 616"/>
              <a:gd name="T67" fmla="*/ 2147483647 h 422"/>
              <a:gd name="T68" fmla="*/ 2147483647 w 616"/>
              <a:gd name="T69" fmla="*/ 2147483647 h 422"/>
              <a:gd name="T70" fmla="*/ 2147483647 w 616"/>
              <a:gd name="T71" fmla="*/ 2147483647 h 422"/>
              <a:gd name="T72" fmla="*/ 2147483647 w 616"/>
              <a:gd name="T73" fmla="*/ 2147483647 h 422"/>
              <a:gd name="T74" fmla="*/ 2147483647 w 616"/>
              <a:gd name="T75" fmla="*/ 2147483647 h 422"/>
              <a:gd name="T76" fmla="*/ 2147483647 w 616"/>
              <a:gd name="T77" fmla="*/ 2147483647 h 422"/>
              <a:gd name="T78" fmla="*/ 2147483647 w 616"/>
              <a:gd name="T79" fmla="*/ 2147483647 h 422"/>
              <a:gd name="T80" fmla="*/ 2147483647 w 616"/>
              <a:gd name="T81" fmla="*/ 2147483647 h 422"/>
              <a:gd name="T82" fmla="*/ 2147483647 w 616"/>
              <a:gd name="T83" fmla="*/ 2147483647 h 422"/>
              <a:gd name="T84" fmla="*/ 2147483647 w 616"/>
              <a:gd name="T85" fmla="*/ 2147483647 h 422"/>
              <a:gd name="T86" fmla="*/ 2147483647 w 616"/>
              <a:gd name="T87" fmla="*/ 2147483647 h 422"/>
              <a:gd name="T88" fmla="*/ 2147483647 w 616"/>
              <a:gd name="T89" fmla="*/ 2147483647 h 422"/>
              <a:gd name="T90" fmla="*/ 2147483647 w 616"/>
              <a:gd name="T91" fmla="*/ 2147483647 h 422"/>
              <a:gd name="T92" fmla="*/ 2147483647 w 616"/>
              <a:gd name="T93" fmla="*/ 2147483647 h 42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616"/>
              <a:gd name="T142" fmla="*/ 0 h 422"/>
              <a:gd name="T143" fmla="*/ 616 w 616"/>
              <a:gd name="T144" fmla="*/ 422 h 422"/>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616" h="422">
                <a:moveTo>
                  <a:pt x="615" y="0"/>
                </a:moveTo>
                <a:lnTo>
                  <a:pt x="587" y="34"/>
                </a:lnTo>
                <a:lnTo>
                  <a:pt x="563" y="65"/>
                </a:lnTo>
                <a:lnTo>
                  <a:pt x="542" y="96"/>
                </a:lnTo>
                <a:lnTo>
                  <a:pt x="525" y="124"/>
                </a:lnTo>
                <a:lnTo>
                  <a:pt x="511" y="151"/>
                </a:lnTo>
                <a:lnTo>
                  <a:pt x="500" y="177"/>
                </a:lnTo>
                <a:lnTo>
                  <a:pt x="491" y="200"/>
                </a:lnTo>
                <a:lnTo>
                  <a:pt x="484" y="223"/>
                </a:lnTo>
                <a:lnTo>
                  <a:pt x="480" y="244"/>
                </a:lnTo>
                <a:lnTo>
                  <a:pt x="479" y="264"/>
                </a:lnTo>
                <a:lnTo>
                  <a:pt x="479" y="282"/>
                </a:lnTo>
                <a:lnTo>
                  <a:pt x="480" y="299"/>
                </a:lnTo>
                <a:lnTo>
                  <a:pt x="483" y="315"/>
                </a:lnTo>
                <a:lnTo>
                  <a:pt x="488" y="328"/>
                </a:lnTo>
                <a:lnTo>
                  <a:pt x="494" y="342"/>
                </a:lnTo>
                <a:lnTo>
                  <a:pt x="501" y="354"/>
                </a:lnTo>
                <a:lnTo>
                  <a:pt x="508" y="364"/>
                </a:lnTo>
                <a:lnTo>
                  <a:pt x="516" y="374"/>
                </a:lnTo>
                <a:lnTo>
                  <a:pt x="524" y="383"/>
                </a:lnTo>
                <a:lnTo>
                  <a:pt x="532" y="391"/>
                </a:lnTo>
                <a:lnTo>
                  <a:pt x="541" y="398"/>
                </a:lnTo>
                <a:lnTo>
                  <a:pt x="549" y="403"/>
                </a:lnTo>
                <a:lnTo>
                  <a:pt x="557" y="408"/>
                </a:lnTo>
                <a:lnTo>
                  <a:pt x="565" y="412"/>
                </a:lnTo>
                <a:lnTo>
                  <a:pt x="571" y="415"/>
                </a:lnTo>
                <a:lnTo>
                  <a:pt x="576" y="418"/>
                </a:lnTo>
                <a:lnTo>
                  <a:pt x="580" y="420"/>
                </a:lnTo>
                <a:lnTo>
                  <a:pt x="583" y="421"/>
                </a:lnTo>
                <a:lnTo>
                  <a:pt x="580" y="420"/>
                </a:lnTo>
                <a:lnTo>
                  <a:pt x="575" y="419"/>
                </a:lnTo>
                <a:lnTo>
                  <a:pt x="540" y="417"/>
                </a:lnTo>
                <a:lnTo>
                  <a:pt x="506" y="415"/>
                </a:lnTo>
                <a:lnTo>
                  <a:pt x="473" y="413"/>
                </a:lnTo>
                <a:lnTo>
                  <a:pt x="441" y="410"/>
                </a:lnTo>
                <a:lnTo>
                  <a:pt x="409" y="407"/>
                </a:lnTo>
                <a:lnTo>
                  <a:pt x="378" y="403"/>
                </a:lnTo>
                <a:lnTo>
                  <a:pt x="348" y="400"/>
                </a:lnTo>
                <a:lnTo>
                  <a:pt x="320" y="395"/>
                </a:lnTo>
                <a:lnTo>
                  <a:pt x="291" y="391"/>
                </a:lnTo>
                <a:lnTo>
                  <a:pt x="265" y="386"/>
                </a:lnTo>
                <a:lnTo>
                  <a:pt x="238" y="381"/>
                </a:lnTo>
                <a:lnTo>
                  <a:pt x="214" y="375"/>
                </a:lnTo>
                <a:lnTo>
                  <a:pt x="190" y="369"/>
                </a:lnTo>
                <a:lnTo>
                  <a:pt x="167" y="363"/>
                </a:lnTo>
                <a:lnTo>
                  <a:pt x="146" y="358"/>
                </a:lnTo>
                <a:lnTo>
                  <a:pt x="126" y="351"/>
                </a:lnTo>
                <a:lnTo>
                  <a:pt x="106" y="344"/>
                </a:lnTo>
                <a:lnTo>
                  <a:pt x="90" y="336"/>
                </a:lnTo>
                <a:lnTo>
                  <a:pt x="74" y="329"/>
                </a:lnTo>
                <a:lnTo>
                  <a:pt x="59" y="322"/>
                </a:lnTo>
                <a:lnTo>
                  <a:pt x="46" y="316"/>
                </a:lnTo>
                <a:lnTo>
                  <a:pt x="34" y="308"/>
                </a:lnTo>
                <a:lnTo>
                  <a:pt x="25" y="300"/>
                </a:lnTo>
                <a:lnTo>
                  <a:pt x="16" y="292"/>
                </a:lnTo>
                <a:lnTo>
                  <a:pt x="10" y="284"/>
                </a:lnTo>
                <a:lnTo>
                  <a:pt x="4" y="276"/>
                </a:lnTo>
                <a:lnTo>
                  <a:pt x="1" y="269"/>
                </a:lnTo>
                <a:lnTo>
                  <a:pt x="0" y="260"/>
                </a:lnTo>
                <a:lnTo>
                  <a:pt x="0" y="252"/>
                </a:lnTo>
                <a:lnTo>
                  <a:pt x="3" y="243"/>
                </a:lnTo>
                <a:lnTo>
                  <a:pt x="7" y="235"/>
                </a:lnTo>
                <a:lnTo>
                  <a:pt x="14" y="228"/>
                </a:lnTo>
                <a:lnTo>
                  <a:pt x="28" y="217"/>
                </a:lnTo>
                <a:lnTo>
                  <a:pt x="42" y="207"/>
                </a:lnTo>
                <a:lnTo>
                  <a:pt x="57" y="197"/>
                </a:lnTo>
                <a:lnTo>
                  <a:pt x="72" y="188"/>
                </a:lnTo>
                <a:lnTo>
                  <a:pt x="89" y="179"/>
                </a:lnTo>
                <a:lnTo>
                  <a:pt x="104" y="169"/>
                </a:lnTo>
                <a:lnTo>
                  <a:pt x="121" y="160"/>
                </a:lnTo>
                <a:lnTo>
                  <a:pt x="137" y="150"/>
                </a:lnTo>
                <a:lnTo>
                  <a:pt x="155" y="143"/>
                </a:lnTo>
                <a:lnTo>
                  <a:pt x="172" y="134"/>
                </a:lnTo>
                <a:lnTo>
                  <a:pt x="190" y="126"/>
                </a:lnTo>
                <a:lnTo>
                  <a:pt x="209" y="118"/>
                </a:lnTo>
                <a:lnTo>
                  <a:pt x="227" y="110"/>
                </a:lnTo>
                <a:lnTo>
                  <a:pt x="246" y="103"/>
                </a:lnTo>
                <a:lnTo>
                  <a:pt x="265" y="95"/>
                </a:lnTo>
                <a:lnTo>
                  <a:pt x="284" y="88"/>
                </a:lnTo>
                <a:lnTo>
                  <a:pt x="304" y="81"/>
                </a:lnTo>
                <a:lnTo>
                  <a:pt x="324" y="74"/>
                </a:lnTo>
                <a:lnTo>
                  <a:pt x="343" y="68"/>
                </a:lnTo>
                <a:lnTo>
                  <a:pt x="364" y="62"/>
                </a:lnTo>
                <a:lnTo>
                  <a:pt x="384" y="56"/>
                </a:lnTo>
                <a:lnTo>
                  <a:pt x="404" y="50"/>
                </a:lnTo>
                <a:lnTo>
                  <a:pt x="425" y="44"/>
                </a:lnTo>
                <a:lnTo>
                  <a:pt x="446" y="38"/>
                </a:lnTo>
                <a:lnTo>
                  <a:pt x="467" y="32"/>
                </a:lnTo>
                <a:lnTo>
                  <a:pt x="488" y="27"/>
                </a:lnTo>
                <a:lnTo>
                  <a:pt x="510" y="22"/>
                </a:lnTo>
                <a:lnTo>
                  <a:pt x="530" y="18"/>
                </a:lnTo>
                <a:lnTo>
                  <a:pt x="552" y="14"/>
                </a:lnTo>
                <a:lnTo>
                  <a:pt x="573" y="9"/>
                </a:lnTo>
                <a:lnTo>
                  <a:pt x="594" y="4"/>
                </a:lnTo>
                <a:lnTo>
                  <a:pt x="615" y="0"/>
                </a:lnTo>
              </a:path>
            </a:pathLst>
          </a:custGeom>
          <a:solidFill>
            <a:srgbClr val="FFFFFF"/>
          </a:solidFill>
          <a:ln w="12700" cap="rnd" cmpd="sng">
            <a:noFill/>
            <a:prstDash val="solid"/>
            <a:round/>
            <a:headEnd type="none" w="med" len="med"/>
            <a:tailEnd type="none" w="med" len="med"/>
          </a:ln>
        </p:spPr>
        <p:txBody>
          <a:bodyPr/>
          <a:lstStyle/>
          <a:p>
            <a:endParaRPr lang="en-GB" b="1">
              <a:solidFill>
                <a:srgbClr val="FFFF00"/>
              </a:solidFill>
            </a:endParaRPr>
          </a:p>
        </p:txBody>
      </p:sp>
      <p:sp>
        <p:nvSpPr>
          <p:cNvPr id="21509" name="Freeform 6"/>
          <p:cNvSpPr>
            <a:spLocks/>
          </p:cNvSpPr>
          <p:nvPr/>
        </p:nvSpPr>
        <p:spPr bwMode="auto">
          <a:xfrm>
            <a:off x="1086396" y="2818457"/>
            <a:ext cx="993775" cy="685800"/>
          </a:xfrm>
          <a:custGeom>
            <a:avLst/>
            <a:gdLst>
              <a:gd name="T0" fmla="*/ 2147483647 w 626"/>
              <a:gd name="T1" fmla="*/ 0 h 432"/>
              <a:gd name="T2" fmla="*/ 2147483647 w 626"/>
              <a:gd name="T3" fmla="*/ 2147483647 h 432"/>
              <a:gd name="T4" fmla="*/ 2147483647 w 626"/>
              <a:gd name="T5" fmla="*/ 2147483647 h 432"/>
              <a:gd name="T6" fmla="*/ 2147483647 w 626"/>
              <a:gd name="T7" fmla="*/ 2147483647 h 432"/>
              <a:gd name="T8" fmla="*/ 2147483647 w 626"/>
              <a:gd name="T9" fmla="*/ 2147483647 h 432"/>
              <a:gd name="T10" fmla="*/ 2147483647 w 626"/>
              <a:gd name="T11" fmla="*/ 2147483647 h 432"/>
              <a:gd name="T12" fmla="*/ 2147483647 w 626"/>
              <a:gd name="T13" fmla="*/ 2147483647 h 432"/>
              <a:gd name="T14" fmla="*/ 2147483647 w 626"/>
              <a:gd name="T15" fmla="*/ 2147483647 h 432"/>
              <a:gd name="T16" fmla="*/ 2147483647 w 626"/>
              <a:gd name="T17" fmla="*/ 2147483647 h 432"/>
              <a:gd name="T18" fmla="*/ 2147483647 w 626"/>
              <a:gd name="T19" fmla="*/ 2147483647 h 432"/>
              <a:gd name="T20" fmla="*/ 2147483647 w 626"/>
              <a:gd name="T21" fmla="*/ 2147483647 h 432"/>
              <a:gd name="T22" fmla="*/ 2147483647 w 626"/>
              <a:gd name="T23" fmla="*/ 2147483647 h 432"/>
              <a:gd name="T24" fmla="*/ 2147483647 w 626"/>
              <a:gd name="T25" fmla="*/ 2147483647 h 432"/>
              <a:gd name="T26" fmla="*/ 2147483647 w 626"/>
              <a:gd name="T27" fmla="*/ 2147483647 h 432"/>
              <a:gd name="T28" fmla="*/ 2147483647 w 626"/>
              <a:gd name="T29" fmla="*/ 2147483647 h 432"/>
              <a:gd name="T30" fmla="*/ 2147483647 w 626"/>
              <a:gd name="T31" fmla="*/ 2147483647 h 432"/>
              <a:gd name="T32" fmla="*/ 2147483647 w 626"/>
              <a:gd name="T33" fmla="*/ 2147483647 h 432"/>
              <a:gd name="T34" fmla="*/ 2147483647 w 626"/>
              <a:gd name="T35" fmla="*/ 2147483647 h 432"/>
              <a:gd name="T36" fmla="*/ 2147483647 w 626"/>
              <a:gd name="T37" fmla="*/ 2147483647 h 432"/>
              <a:gd name="T38" fmla="*/ 2147483647 w 626"/>
              <a:gd name="T39" fmla="*/ 2147483647 h 432"/>
              <a:gd name="T40" fmla="*/ 2147483647 w 626"/>
              <a:gd name="T41" fmla="*/ 2147483647 h 432"/>
              <a:gd name="T42" fmla="*/ 2147483647 w 626"/>
              <a:gd name="T43" fmla="*/ 2147483647 h 432"/>
              <a:gd name="T44" fmla="*/ 2147483647 w 626"/>
              <a:gd name="T45" fmla="*/ 2147483647 h 432"/>
              <a:gd name="T46" fmla="*/ 2147483647 w 626"/>
              <a:gd name="T47" fmla="*/ 2147483647 h 432"/>
              <a:gd name="T48" fmla="*/ 2147483647 w 626"/>
              <a:gd name="T49" fmla="*/ 2147483647 h 432"/>
              <a:gd name="T50" fmla="*/ 2147483647 w 626"/>
              <a:gd name="T51" fmla="*/ 2147483647 h 432"/>
              <a:gd name="T52" fmla="*/ 2147483647 w 626"/>
              <a:gd name="T53" fmla="*/ 2147483647 h 432"/>
              <a:gd name="T54" fmla="*/ 2147483647 w 626"/>
              <a:gd name="T55" fmla="*/ 2147483647 h 432"/>
              <a:gd name="T56" fmla="*/ 2147483647 w 626"/>
              <a:gd name="T57" fmla="*/ 2147483647 h 432"/>
              <a:gd name="T58" fmla="*/ 0 w 626"/>
              <a:gd name="T59" fmla="*/ 2147483647 h 432"/>
              <a:gd name="T60" fmla="*/ 2147483647 w 626"/>
              <a:gd name="T61" fmla="*/ 2147483647 h 432"/>
              <a:gd name="T62" fmla="*/ 2147483647 w 626"/>
              <a:gd name="T63" fmla="*/ 2147483647 h 432"/>
              <a:gd name="T64" fmla="*/ 2147483647 w 626"/>
              <a:gd name="T65" fmla="*/ 2147483647 h 432"/>
              <a:gd name="T66" fmla="*/ 2147483647 w 626"/>
              <a:gd name="T67" fmla="*/ 2147483647 h 432"/>
              <a:gd name="T68" fmla="*/ 2147483647 w 626"/>
              <a:gd name="T69" fmla="*/ 2147483647 h 432"/>
              <a:gd name="T70" fmla="*/ 2147483647 w 626"/>
              <a:gd name="T71" fmla="*/ 2147483647 h 432"/>
              <a:gd name="T72" fmla="*/ 2147483647 w 626"/>
              <a:gd name="T73" fmla="*/ 2147483647 h 432"/>
              <a:gd name="T74" fmla="*/ 2147483647 w 626"/>
              <a:gd name="T75" fmla="*/ 2147483647 h 432"/>
              <a:gd name="T76" fmla="*/ 2147483647 w 626"/>
              <a:gd name="T77" fmla="*/ 2147483647 h 432"/>
              <a:gd name="T78" fmla="*/ 2147483647 w 626"/>
              <a:gd name="T79" fmla="*/ 2147483647 h 432"/>
              <a:gd name="T80" fmla="*/ 2147483647 w 626"/>
              <a:gd name="T81" fmla="*/ 2147483647 h 432"/>
              <a:gd name="T82" fmla="*/ 2147483647 w 626"/>
              <a:gd name="T83" fmla="*/ 2147483647 h 432"/>
              <a:gd name="T84" fmla="*/ 2147483647 w 626"/>
              <a:gd name="T85" fmla="*/ 2147483647 h 432"/>
              <a:gd name="T86" fmla="*/ 2147483647 w 626"/>
              <a:gd name="T87" fmla="*/ 2147483647 h 432"/>
              <a:gd name="T88" fmla="*/ 2147483647 w 626"/>
              <a:gd name="T89" fmla="*/ 2147483647 h 432"/>
              <a:gd name="T90" fmla="*/ 2147483647 w 626"/>
              <a:gd name="T91" fmla="*/ 2147483647 h 432"/>
              <a:gd name="T92" fmla="*/ 2147483647 w 626"/>
              <a:gd name="T93" fmla="*/ 2147483647 h 432"/>
              <a:gd name="T94" fmla="*/ 2147483647 w 626"/>
              <a:gd name="T95" fmla="*/ 0 h 43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26"/>
              <a:gd name="T145" fmla="*/ 0 h 432"/>
              <a:gd name="T146" fmla="*/ 626 w 626"/>
              <a:gd name="T147" fmla="*/ 432 h 43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26" h="432">
                <a:moveTo>
                  <a:pt x="625" y="0"/>
                </a:moveTo>
                <a:lnTo>
                  <a:pt x="625" y="0"/>
                </a:lnTo>
                <a:lnTo>
                  <a:pt x="597" y="35"/>
                </a:lnTo>
                <a:lnTo>
                  <a:pt x="572" y="67"/>
                </a:lnTo>
                <a:lnTo>
                  <a:pt x="551" y="98"/>
                </a:lnTo>
                <a:lnTo>
                  <a:pt x="534" y="127"/>
                </a:lnTo>
                <a:lnTo>
                  <a:pt x="519" y="155"/>
                </a:lnTo>
                <a:lnTo>
                  <a:pt x="508" y="181"/>
                </a:lnTo>
                <a:lnTo>
                  <a:pt x="499" y="205"/>
                </a:lnTo>
                <a:lnTo>
                  <a:pt x="492" y="228"/>
                </a:lnTo>
                <a:lnTo>
                  <a:pt x="488" y="250"/>
                </a:lnTo>
                <a:lnTo>
                  <a:pt x="487" y="270"/>
                </a:lnTo>
                <a:lnTo>
                  <a:pt x="487" y="289"/>
                </a:lnTo>
                <a:lnTo>
                  <a:pt x="488" y="306"/>
                </a:lnTo>
                <a:lnTo>
                  <a:pt x="491" y="322"/>
                </a:lnTo>
                <a:lnTo>
                  <a:pt x="496" y="336"/>
                </a:lnTo>
                <a:lnTo>
                  <a:pt x="502" y="350"/>
                </a:lnTo>
                <a:lnTo>
                  <a:pt x="509" y="362"/>
                </a:lnTo>
                <a:lnTo>
                  <a:pt x="516" y="373"/>
                </a:lnTo>
                <a:lnTo>
                  <a:pt x="524" y="383"/>
                </a:lnTo>
                <a:lnTo>
                  <a:pt x="533" y="392"/>
                </a:lnTo>
                <a:lnTo>
                  <a:pt x="541" y="400"/>
                </a:lnTo>
                <a:lnTo>
                  <a:pt x="550" y="407"/>
                </a:lnTo>
                <a:lnTo>
                  <a:pt x="558" y="413"/>
                </a:lnTo>
                <a:lnTo>
                  <a:pt x="566" y="418"/>
                </a:lnTo>
                <a:lnTo>
                  <a:pt x="574" y="422"/>
                </a:lnTo>
                <a:lnTo>
                  <a:pt x="580" y="425"/>
                </a:lnTo>
                <a:lnTo>
                  <a:pt x="585" y="428"/>
                </a:lnTo>
                <a:lnTo>
                  <a:pt x="589" y="430"/>
                </a:lnTo>
                <a:lnTo>
                  <a:pt x="592" y="431"/>
                </a:lnTo>
                <a:lnTo>
                  <a:pt x="589" y="430"/>
                </a:lnTo>
                <a:lnTo>
                  <a:pt x="584" y="429"/>
                </a:lnTo>
                <a:lnTo>
                  <a:pt x="549" y="427"/>
                </a:lnTo>
                <a:lnTo>
                  <a:pt x="514" y="425"/>
                </a:lnTo>
                <a:lnTo>
                  <a:pt x="481" y="423"/>
                </a:lnTo>
                <a:lnTo>
                  <a:pt x="448" y="420"/>
                </a:lnTo>
                <a:lnTo>
                  <a:pt x="416" y="417"/>
                </a:lnTo>
                <a:lnTo>
                  <a:pt x="384" y="413"/>
                </a:lnTo>
                <a:lnTo>
                  <a:pt x="354" y="409"/>
                </a:lnTo>
                <a:lnTo>
                  <a:pt x="325" y="404"/>
                </a:lnTo>
                <a:lnTo>
                  <a:pt x="296" y="400"/>
                </a:lnTo>
                <a:lnTo>
                  <a:pt x="269" y="395"/>
                </a:lnTo>
                <a:lnTo>
                  <a:pt x="242" y="390"/>
                </a:lnTo>
                <a:lnTo>
                  <a:pt x="217" y="384"/>
                </a:lnTo>
                <a:lnTo>
                  <a:pt x="193" y="378"/>
                </a:lnTo>
                <a:lnTo>
                  <a:pt x="170" y="372"/>
                </a:lnTo>
                <a:lnTo>
                  <a:pt x="148" y="366"/>
                </a:lnTo>
                <a:lnTo>
                  <a:pt x="128" y="359"/>
                </a:lnTo>
                <a:lnTo>
                  <a:pt x="108" y="352"/>
                </a:lnTo>
                <a:lnTo>
                  <a:pt x="91" y="344"/>
                </a:lnTo>
                <a:lnTo>
                  <a:pt x="75" y="337"/>
                </a:lnTo>
                <a:lnTo>
                  <a:pt x="60" y="330"/>
                </a:lnTo>
                <a:lnTo>
                  <a:pt x="47" y="323"/>
                </a:lnTo>
                <a:lnTo>
                  <a:pt x="35" y="315"/>
                </a:lnTo>
                <a:lnTo>
                  <a:pt x="25" y="307"/>
                </a:lnTo>
                <a:lnTo>
                  <a:pt x="16" y="299"/>
                </a:lnTo>
                <a:lnTo>
                  <a:pt x="10" y="291"/>
                </a:lnTo>
                <a:lnTo>
                  <a:pt x="4" y="283"/>
                </a:lnTo>
                <a:lnTo>
                  <a:pt x="1" y="275"/>
                </a:lnTo>
                <a:lnTo>
                  <a:pt x="0" y="266"/>
                </a:lnTo>
                <a:lnTo>
                  <a:pt x="0" y="258"/>
                </a:lnTo>
                <a:lnTo>
                  <a:pt x="3" y="249"/>
                </a:lnTo>
                <a:lnTo>
                  <a:pt x="7" y="241"/>
                </a:lnTo>
                <a:lnTo>
                  <a:pt x="14" y="233"/>
                </a:lnTo>
                <a:lnTo>
                  <a:pt x="28" y="222"/>
                </a:lnTo>
                <a:lnTo>
                  <a:pt x="43" y="212"/>
                </a:lnTo>
                <a:lnTo>
                  <a:pt x="58" y="202"/>
                </a:lnTo>
                <a:lnTo>
                  <a:pt x="73" y="192"/>
                </a:lnTo>
                <a:lnTo>
                  <a:pt x="90" y="183"/>
                </a:lnTo>
                <a:lnTo>
                  <a:pt x="106" y="173"/>
                </a:lnTo>
                <a:lnTo>
                  <a:pt x="123" y="164"/>
                </a:lnTo>
                <a:lnTo>
                  <a:pt x="139" y="154"/>
                </a:lnTo>
                <a:lnTo>
                  <a:pt x="158" y="146"/>
                </a:lnTo>
                <a:lnTo>
                  <a:pt x="175" y="137"/>
                </a:lnTo>
                <a:lnTo>
                  <a:pt x="193" y="129"/>
                </a:lnTo>
                <a:lnTo>
                  <a:pt x="212" y="121"/>
                </a:lnTo>
                <a:lnTo>
                  <a:pt x="231" y="113"/>
                </a:lnTo>
                <a:lnTo>
                  <a:pt x="250" y="105"/>
                </a:lnTo>
                <a:lnTo>
                  <a:pt x="269" y="97"/>
                </a:lnTo>
                <a:lnTo>
                  <a:pt x="289" y="90"/>
                </a:lnTo>
                <a:lnTo>
                  <a:pt x="309" y="83"/>
                </a:lnTo>
                <a:lnTo>
                  <a:pt x="329" y="76"/>
                </a:lnTo>
                <a:lnTo>
                  <a:pt x="349" y="70"/>
                </a:lnTo>
                <a:lnTo>
                  <a:pt x="370" y="63"/>
                </a:lnTo>
                <a:lnTo>
                  <a:pt x="390" y="57"/>
                </a:lnTo>
                <a:lnTo>
                  <a:pt x="411" y="51"/>
                </a:lnTo>
                <a:lnTo>
                  <a:pt x="432" y="45"/>
                </a:lnTo>
                <a:lnTo>
                  <a:pt x="453" y="39"/>
                </a:lnTo>
                <a:lnTo>
                  <a:pt x="475" y="33"/>
                </a:lnTo>
                <a:lnTo>
                  <a:pt x="496" y="28"/>
                </a:lnTo>
                <a:lnTo>
                  <a:pt x="518" y="23"/>
                </a:lnTo>
                <a:lnTo>
                  <a:pt x="539" y="18"/>
                </a:lnTo>
                <a:lnTo>
                  <a:pt x="561" y="14"/>
                </a:lnTo>
                <a:lnTo>
                  <a:pt x="582" y="9"/>
                </a:lnTo>
                <a:lnTo>
                  <a:pt x="604" y="4"/>
                </a:lnTo>
                <a:lnTo>
                  <a:pt x="625" y="0"/>
                </a:lnTo>
              </a:path>
            </a:pathLst>
          </a:custGeom>
          <a:noFill/>
          <a:ln w="12700" cap="rnd" cmpd="sng">
            <a:solidFill>
              <a:srgbClr val="FFFFFF"/>
            </a:solidFill>
            <a:prstDash val="solid"/>
            <a:round/>
            <a:headEnd type="none" w="med" len="med"/>
            <a:tailEnd type="none" w="med" len="med"/>
          </a:ln>
        </p:spPr>
        <p:txBody>
          <a:bodyPr/>
          <a:lstStyle/>
          <a:p>
            <a:endParaRPr lang="en-GB" b="1">
              <a:solidFill>
                <a:srgbClr val="FFFF00"/>
              </a:solidFill>
            </a:endParaRPr>
          </a:p>
        </p:txBody>
      </p:sp>
      <p:sp>
        <p:nvSpPr>
          <p:cNvPr id="21510" name="Rectangle 7"/>
          <p:cNvSpPr>
            <a:spLocks noChangeArrowheads="1"/>
          </p:cNvSpPr>
          <p:nvPr/>
        </p:nvSpPr>
        <p:spPr bwMode="auto">
          <a:xfrm>
            <a:off x="0" y="1340768"/>
            <a:ext cx="9144000" cy="520655"/>
          </a:xfrm>
          <a:prstGeom prst="rect">
            <a:avLst/>
          </a:prstGeom>
          <a:noFill/>
          <a:ln w="12700">
            <a:noFill/>
            <a:miter lim="800000"/>
            <a:headEnd/>
            <a:tailEnd/>
          </a:ln>
        </p:spPr>
        <p:txBody>
          <a:bodyPr wrap="square" lIns="90488" tIns="44450" rIns="90488" bIns="44450">
            <a:spAutoFit/>
          </a:bodyPr>
          <a:lstStyle/>
          <a:p>
            <a:pPr algn="ctr" eaLnBrk="0" hangingPunct="0"/>
            <a:r>
              <a:rPr lang="en-GB" sz="2800" b="1" dirty="0" smtClean="0">
                <a:solidFill>
                  <a:srgbClr val="FFFF00"/>
                </a:solidFill>
              </a:rPr>
              <a:t>1.  Plain flap</a:t>
            </a:r>
            <a:endParaRPr lang="en-GB" sz="2800" b="1" dirty="0">
              <a:solidFill>
                <a:srgbClr val="FFFF00"/>
              </a:solidFill>
            </a:endParaRPr>
          </a:p>
        </p:txBody>
      </p:sp>
      <p:sp>
        <p:nvSpPr>
          <p:cNvPr id="214024" name="Rectangle 8"/>
          <p:cNvSpPr>
            <a:spLocks noChangeArrowheads="1"/>
          </p:cNvSpPr>
          <p:nvPr/>
        </p:nvSpPr>
        <p:spPr bwMode="auto">
          <a:xfrm>
            <a:off x="0" y="4365104"/>
            <a:ext cx="9144000" cy="520655"/>
          </a:xfrm>
          <a:prstGeom prst="rect">
            <a:avLst/>
          </a:prstGeom>
          <a:noFill/>
          <a:ln w="12700">
            <a:noFill/>
            <a:miter lim="800000"/>
            <a:headEnd/>
            <a:tailEnd/>
          </a:ln>
        </p:spPr>
        <p:txBody>
          <a:bodyPr wrap="square" lIns="90488" tIns="44450" rIns="90488" bIns="44450">
            <a:spAutoFit/>
          </a:bodyPr>
          <a:lstStyle/>
          <a:p>
            <a:pPr algn="ctr" eaLnBrk="0" hangingPunct="0">
              <a:spcBef>
                <a:spcPct val="50000"/>
              </a:spcBef>
            </a:pPr>
            <a:r>
              <a:rPr lang="en-GB" sz="2800" b="1" dirty="0">
                <a:solidFill>
                  <a:srgbClr val="FFFF00"/>
                </a:solidFill>
              </a:rPr>
              <a:t>50% </a:t>
            </a:r>
            <a:r>
              <a:rPr lang="en-GB" sz="2800" b="1" dirty="0" smtClean="0">
                <a:solidFill>
                  <a:srgbClr val="FFFF00"/>
                </a:solidFill>
              </a:rPr>
              <a:t>increase </a:t>
            </a:r>
            <a:r>
              <a:rPr lang="en-GB" sz="2800" b="1" dirty="0">
                <a:solidFill>
                  <a:srgbClr val="FFFF00"/>
                </a:solidFill>
              </a:rPr>
              <a:t>C</a:t>
            </a:r>
            <a:r>
              <a:rPr lang="en-GB" sz="2800" b="1" baseline="-25000" dirty="0">
                <a:solidFill>
                  <a:srgbClr val="FFFF00"/>
                </a:solidFill>
              </a:rPr>
              <a:t>LMAX </a:t>
            </a:r>
            <a:r>
              <a:rPr lang="en-GB" sz="2800" b="1" dirty="0">
                <a:solidFill>
                  <a:srgbClr val="FFFF00"/>
                </a:solidFill>
              </a:rPr>
              <a:t>   Critical </a:t>
            </a:r>
            <a:r>
              <a:rPr lang="en-GB" sz="2800" b="1" dirty="0" smtClean="0">
                <a:solidFill>
                  <a:srgbClr val="FFFF00"/>
                </a:solidFill>
              </a:rPr>
              <a:t>angle </a:t>
            </a:r>
            <a:r>
              <a:rPr lang="en-GB" sz="2800" b="1" dirty="0">
                <a:solidFill>
                  <a:srgbClr val="FFFF00"/>
                </a:solidFill>
              </a:rPr>
              <a:t>12</a:t>
            </a:r>
            <a:r>
              <a:rPr lang="en-GB" sz="2800" b="1" baseline="30000" dirty="0">
                <a:solidFill>
                  <a:srgbClr val="FFFF00"/>
                </a:solidFill>
              </a:rPr>
              <a:t>o</a:t>
            </a:r>
          </a:p>
        </p:txBody>
      </p:sp>
      <p:grpSp>
        <p:nvGrpSpPr>
          <p:cNvPr id="2" name="Group 10"/>
          <p:cNvGrpSpPr>
            <a:grpSpLocks/>
          </p:cNvGrpSpPr>
          <p:nvPr/>
        </p:nvGrpSpPr>
        <p:grpSpPr bwMode="auto">
          <a:xfrm>
            <a:off x="4126459" y="2974032"/>
            <a:ext cx="3787775" cy="558800"/>
            <a:chOff x="2744" y="1525"/>
            <a:chExt cx="2386" cy="352"/>
          </a:xfrm>
        </p:grpSpPr>
        <p:sp>
          <p:nvSpPr>
            <p:cNvPr id="21513" name="Freeform 3"/>
            <p:cNvSpPr>
              <a:spLocks/>
            </p:cNvSpPr>
            <p:nvPr/>
          </p:nvSpPr>
          <p:spPr bwMode="auto">
            <a:xfrm>
              <a:off x="3742" y="1525"/>
              <a:ext cx="1388" cy="352"/>
            </a:xfrm>
            <a:custGeom>
              <a:avLst/>
              <a:gdLst>
                <a:gd name="T0" fmla="*/ 234 w 1388"/>
                <a:gd name="T1" fmla="*/ 13 h 352"/>
                <a:gd name="T2" fmla="*/ 352 w 1388"/>
                <a:gd name="T3" fmla="*/ 39 h 352"/>
                <a:gd name="T4" fmla="*/ 466 w 1388"/>
                <a:gd name="T5" fmla="*/ 66 h 352"/>
                <a:gd name="T6" fmla="*/ 578 w 1388"/>
                <a:gd name="T7" fmla="*/ 93 h 352"/>
                <a:gd name="T8" fmla="*/ 685 w 1388"/>
                <a:gd name="T9" fmla="*/ 121 h 352"/>
                <a:gd name="T10" fmla="*/ 787 w 1388"/>
                <a:gd name="T11" fmla="*/ 149 h 352"/>
                <a:gd name="T12" fmla="*/ 885 w 1388"/>
                <a:gd name="T13" fmla="*/ 178 h 352"/>
                <a:gd name="T14" fmla="*/ 976 w 1388"/>
                <a:gd name="T15" fmla="*/ 204 h 352"/>
                <a:gd name="T16" fmla="*/ 1061 w 1388"/>
                <a:gd name="T17" fmla="*/ 230 h 352"/>
                <a:gd name="T18" fmla="*/ 1136 w 1388"/>
                <a:gd name="T19" fmla="*/ 254 h 352"/>
                <a:gd name="T20" fmla="*/ 1204 w 1388"/>
                <a:gd name="T21" fmla="*/ 275 h 352"/>
                <a:gd name="T22" fmla="*/ 1263 w 1388"/>
                <a:gd name="T23" fmla="*/ 294 h 352"/>
                <a:gd name="T24" fmla="*/ 1311 w 1388"/>
                <a:gd name="T25" fmla="*/ 310 h 352"/>
                <a:gd name="T26" fmla="*/ 1348 w 1388"/>
                <a:gd name="T27" fmla="*/ 323 h 352"/>
                <a:gd name="T28" fmla="*/ 1373 w 1388"/>
                <a:gd name="T29" fmla="*/ 332 h 352"/>
                <a:gd name="T30" fmla="*/ 1386 w 1388"/>
                <a:gd name="T31" fmla="*/ 336 h 352"/>
                <a:gd name="T32" fmla="*/ 1385 w 1388"/>
                <a:gd name="T33" fmla="*/ 337 h 352"/>
                <a:gd name="T34" fmla="*/ 1369 w 1388"/>
                <a:gd name="T35" fmla="*/ 337 h 352"/>
                <a:gd name="T36" fmla="*/ 1339 w 1388"/>
                <a:gd name="T37" fmla="*/ 338 h 352"/>
                <a:gd name="T38" fmla="*/ 1295 w 1388"/>
                <a:gd name="T39" fmla="*/ 338 h 352"/>
                <a:gd name="T40" fmla="*/ 1239 w 1388"/>
                <a:gd name="T41" fmla="*/ 339 h 352"/>
                <a:gd name="T42" fmla="*/ 1171 w 1388"/>
                <a:gd name="T43" fmla="*/ 340 h 352"/>
                <a:gd name="T44" fmla="*/ 1094 w 1388"/>
                <a:gd name="T45" fmla="*/ 341 h 352"/>
                <a:gd name="T46" fmla="*/ 1009 w 1388"/>
                <a:gd name="T47" fmla="*/ 342 h 352"/>
                <a:gd name="T48" fmla="*/ 916 w 1388"/>
                <a:gd name="T49" fmla="*/ 343 h 352"/>
                <a:gd name="T50" fmla="*/ 816 w 1388"/>
                <a:gd name="T51" fmla="*/ 344 h 352"/>
                <a:gd name="T52" fmla="*/ 711 w 1388"/>
                <a:gd name="T53" fmla="*/ 345 h 352"/>
                <a:gd name="T54" fmla="*/ 603 w 1388"/>
                <a:gd name="T55" fmla="*/ 346 h 352"/>
                <a:gd name="T56" fmla="*/ 492 w 1388"/>
                <a:gd name="T57" fmla="*/ 348 h 352"/>
                <a:gd name="T58" fmla="*/ 379 w 1388"/>
                <a:gd name="T59" fmla="*/ 348 h 352"/>
                <a:gd name="T60" fmla="*/ 265 w 1388"/>
                <a:gd name="T61" fmla="*/ 349 h 352"/>
                <a:gd name="T62" fmla="*/ 153 w 1388"/>
                <a:gd name="T63" fmla="*/ 350 h 352"/>
                <a:gd name="T64" fmla="*/ 68 w 1388"/>
                <a:gd name="T65" fmla="*/ 338 h 352"/>
                <a:gd name="T66" fmla="*/ 26 w 1388"/>
                <a:gd name="T67" fmla="*/ 300 h 352"/>
                <a:gd name="T68" fmla="*/ 3 w 1388"/>
                <a:gd name="T69" fmla="*/ 251 h 352"/>
                <a:gd name="T70" fmla="*/ 1 w 1388"/>
                <a:gd name="T71" fmla="*/ 196 h 352"/>
                <a:gd name="T72" fmla="*/ 15 w 1388"/>
                <a:gd name="T73" fmla="*/ 138 h 352"/>
                <a:gd name="T74" fmla="*/ 45 w 1388"/>
                <a:gd name="T75" fmla="*/ 85 h 352"/>
                <a:gd name="T76" fmla="*/ 88 w 1388"/>
                <a:gd name="T77" fmla="*/ 40 h 352"/>
                <a:gd name="T78" fmla="*/ 144 w 1388"/>
                <a:gd name="T79" fmla="*/ 9 h 352"/>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388"/>
                <a:gd name="T121" fmla="*/ 0 h 352"/>
                <a:gd name="T122" fmla="*/ 1388 w 1388"/>
                <a:gd name="T123" fmla="*/ 352 h 352"/>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388" h="352">
                  <a:moveTo>
                    <a:pt x="176" y="0"/>
                  </a:moveTo>
                  <a:lnTo>
                    <a:pt x="234" y="13"/>
                  </a:lnTo>
                  <a:lnTo>
                    <a:pt x="293" y="26"/>
                  </a:lnTo>
                  <a:lnTo>
                    <a:pt x="352" y="39"/>
                  </a:lnTo>
                  <a:lnTo>
                    <a:pt x="409" y="52"/>
                  </a:lnTo>
                  <a:lnTo>
                    <a:pt x="466" y="66"/>
                  </a:lnTo>
                  <a:lnTo>
                    <a:pt x="523" y="79"/>
                  </a:lnTo>
                  <a:lnTo>
                    <a:pt x="578" y="93"/>
                  </a:lnTo>
                  <a:lnTo>
                    <a:pt x="631" y="107"/>
                  </a:lnTo>
                  <a:lnTo>
                    <a:pt x="685" y="121"/>
                  </a:lnTo>
                  <a:lnTo>
                    <a:pt x="737" y="135"/>
                  </a:lnTo>
                  <a:lnTo>
                    <a:pt x="787" y="149"/>
                  </a:lnTo>
                  <a:lnTo>
                    <a:pt x="838" y="163"/>
                  </a:lnTo>
                  <a:lnTo>
                    <a:pt x="885" y="178"/>
                  </a:lnTo>
                  <a:lnTo>
                    <a:pt x="932" y="192"/>
                  </a:lnTo>
                  <a:lnTo>
                    <a:pt x="976" y="204"/>
                  </a:lnTo>
                  <a:lnTo>
                    <a:pt x="1019" y="217"/>
                  </a:lnTo>
                  <a:lnTo>
                    <a:pt x="1061" y="230"/>
                  </a:lnTo>
                  <a:lnTo>
                    <a:pt x="1101" y="242"/>
                  </a:lnTo>
                  <a:lnTo>
                    <a:pt x="1136" y="254"/>
                  </a:lnTo>
                  <a:lnTo>
                    <a:pt x="1172" y="265"/>
                  </a:lnTo>
                  <a:lnTo>
                    <a:pt x="1204" y="275"/>
                  </a:lnTo>
                  <a:lnTo>
                    <a:pt x="1235" y="285"/>
                  </a:lnTo>
                  <a:lnTo>
                    <a:pt x="1263" y="294"/>
                  </a:lnTo>
                  <a:lnTo>
                    <a:pt x="1288" y="302"/>
                  </a:lnTo>
                  <a:lnTo>
                    <a:pt x="1311" y="310"/>
                  </a:lnTo>
                  <a:lnTo>
                    <a:pt x="1331" y="317"/>
                  </a:lnTo>
                  <a:lnTo>
                    <a:pt x="1348" y="323"/>
                  </a:lnTo>
                  <a:lnTo>
                    <a:pt x="1362" y="328"/>
                  </a:lnTo>
                  <a:lnTo>
                    <a:pt x="1373" y="332"/>
                  </a:lnTo>
                  <a:lnTo>
                    <a:pt x="1381" y="335"/>
                  </a:lnTo>
                  <a:lnTo>
                    <a:pt x="1386" y="336"/>
                  </a:lnTo>
                  <a:lnTo>
                    <a:pt x="1387" y="337"/>
                  </a:lnTo>
                  <a:lnTo>
                    <a:pt x="1385" y="337"/>
                  </a:lnTo>
                  <a:lnTo>
                    <a:pt x="1379" y="337"/>
                  </a:lnTo>
                  <a:lnTo>
                    <a:pt x="1369" y="337"/>
                  </a:lnTo>
                  <a:lnTo>
                    <a:pt x="1356" y="338"/>
                  </a:lnTo>
                  <a:lnTo>
                    <a:pt x="1339" y="338"/>
                  </a:lnTo>
                  <a:lnTo>
                    <a:pt x="1318" y="338"/>
                  </a:lnTo>
                  <a:lnTo>
                    <a:pt x="1295" y="338"/>
                  </a:lnTo>
                  <a:lnTo>
                    <a:pt x="1268" y="339"/>
                  </a:lnTo>
                  <a:lnTo>
                    <a:pt x="1239" y="339"/>
                  </a:lnTo>
                  <a:lnTo>
                    <a:pt x="1206" y="339"/>
                  </a:lnTo>
                  <a:lnTo>
                    <a:pt x="1171" y="340"/>
                  </a:lnTo>
                  <a:lnTo>
                    <a:pt x="1134" y="341"/>
                  </a:lnTo>
                  <a:lnTo>
                    <a:pt x="1094" y="341"/>
                  </a:lnTo>
                  <a:lnTo>
                    <a:pt x="1052" y="341"/>
                  </a:lnTo>
                  <a:lnTo>
                    <a:pt x="1009" y="342"/>
                  </a:lnTo>
                  <a:lnTo>
                    <a:pt x="963" y="342"/>
                  </a:lnTo>
                  <a:lnTo>
                    <a:pt x="916" y="343"/>
                  </a:lnTo>
                  <a:lnTo>
                    <a:pt x="866" y="343"/>
                  </a:lnTo>
                  <a:lnTo>
                    <a:pt x="816" y="344"/>
                  </a:lnTo>
                  <a:lnTo>
                    <a:pt x="764" y="345"/>
                  </a:lnTo>
                  <a:lnTo>
                    <a:pt x="711" y="345"/>
                  </a:lnTo>
                  <a:lnTo>
                    <a:pt x="657" y="346"/>
                  </a:lnTo>
                  <a:lnTo>
                    <a:pt x="603" y="346"/>
                  </a:lnTo>
                  <a:lnTo>
                    <a:pt x="547" y="347"/>
                  </a:lnTo>
                  <a:lnTo>
                    <a:pt x="492" y="348"/>
                  </a:lnTo>
                  <a:lnTo>
                    <a:pt x="435" y="348"/>
                  </a:lnTo>
                  <a:lnTo>
                    <a:pt x="379" y="348"/>
                  </a:lnTo>
                  <a:lnTo>
                    <a:pt x="322" y="349"/>
                  </a:lnTo>
                  <a:lnTo>
                    <a:pt x="265" y="349"/>
                  </a:lnTo>
                  <a:lnTo>
                    <a:pt x="208" y="350"/>
                  </a:lnTo>
                  <a:lnTo>
                    <a:pt x="153" y="350"/>
                  </a:lnTo>
                  <a:lnTo>
                    <a:pt x="98" y="351"/>
                  </a:lnTo>
                  <a:lnTo>
                    <a:pt x="68" y="338"/>
                  </a:lnTo>
                  <a:lnTo>
                    <a:pt x="43" y="321"/>
                  </a:lnTo>
                  <a:lnTo>
                    <a:pt x="26" y="300"/>
                  </a:lnTo>
                  <a:lnTo>
                    <a:pt x="11" y="277"/>
                  </a:lnTo>
                  <a:lnTo>
                    <a:pt x="3" y="251"/>
                  </a:lnTo>
                  <a:lnTo>
                    <a:pt x="0" y="224"/>
                  </a:lnTo>
                  <a:lnTo>
                    <a:pt x="1" y="196"/>
                  </a:lnTo>
                  <a:lnTo>
                    <a:pt x="6" y="166"/>
                  </a:lnTo>
                  <a:lnTo>
                    <a:pt x="15" y="138"/>
                  </a:lnTo>
                  <a:lnTo>
                    <a:pt x="29" y="111"/>
                  </a:lnTo>
                  <a:lnTo>
                    <a:pt x="45" y="85"/>
                  </a:lnTo>
                  <a:lnTo>
                    <a:pt x="66" y="61"/>
                  </a:lnTo>
                  <a:lnTo>
                    <a:pt x="88" y="40"/>
                  </a:lnTo>
                  <a:lnTo>
                    <a:pt x="115" y="23"/>
                  </a:lnTo>
                  <a:lnTo>
                    <a:pt x="144" y="9"/>
                  </a:lnTo>
                  <a:lnTo>
                    <a:pt x="176" y="0"/>
                  </a:lnTo>
                </a:path>
              </a:pathLst>
            </a:custGeom>
            <a:solidFill>
              <a:srgbClr val="FFFFFF"/>
            </a:solidFill>
            <a:ln w="12700" cap="rnd" cmpd="sng">
              <a:noFill/>
              <a:prstDash val="solid"/>
              <a:round/>
              <a:headEnd type="none" w="med" len="med"/>
              <a:tailEnd type="none" w="med" len="med"/>
            </a:ln>
          </p:spPr>
          <p:txBody>
            <a:bodyPr/>
            <a:lstStyle/>
            <a:p>
              <a:endParaRPr lang="en-GB" b="1">
                <a:solidFill>
                  <a:srgbClr val="FFFF00"/>
                </a:solidFill>
              </a:endParaRPr>
            </a:p>
          </p:txBody>
        </p:sp>
        <p:sp>
          <p:nvSpPr>
            <p:cNvPr id="21514" name="Freeform 9"/>
            <p:cNvSpPr>
              <a:spLocks/>
            </p:cNvSpPr>
            <p:nvPr/>
          </p:nvSpPr>
          <p:spPr bwMode="auto">
            <a:xfrm flipH="1">
              <a:off x="2744" y="1525"/>
              <a:ext cx="1388" cy="352"/>
            </a:xfrm>
            <a:custGeom>
              <a:avLst/>
              <a:gdLst>
                <a:gd name="T0" fmla="*/ 234 w 1388"/>
                <a:gd name="T1" fmla="*/ 13 h 352"/>
                <a:gd name="T2" fmla="*/ 352 w 1388"/>
                <a:gd name="T3" fmla="*/ 39 h 352"/>
                <a:gd name="T4" fmla="*/ 466 w 1388"/>
                <a:gd name="T5" fmla="*/ 66 h 352"/>
                <a:gd name="T6" fmla="*/ 578 w 1388"/>
                <a:gd name="T7" fmla="*/ 93 h 352"/>
                <a:gd name="T8" fmla="*/ 685 w 1388"/>
                <a:gd name="T9" fmla="*/ 121 h 352"/>
                <a:gd name="T10" fmla="*/ 787 w 1388"/>
                <a:gd name="T11" fmla="*/ 149 h 352"/>
                <a:gd name="T12" fmla="*/ 885 w 1388"/>
                <a:gd name="T13" fmla="*/ 178 h 352"/>
                <a:gd name="T14" fmla="*/ 976 w 1388"/>
                <a:gd name="T15" fmla="*/ 204 h 352"/>
                <a:gd name="T16" fmla="*/ 1061 w 1388"/>
                <a:gd name="T17" fmla="*/ 230 h 352"/>
                <a:gd name="T18" fmla="*/ 1136 w 1388"/>
                <a:gd name="T19" fmla="*/ 254 h 352"/>
                <a:gd name="T20" fmla="*/ 1204 w 1388"/>
                <a:gd name="T21" fmla="*/ 275 h 352"/>
                <a:gd name="T22" fmla="*/ 1263 w 1388"/>
                <a:gd name="T23" fmla="*/ 294 h 352"/>
                <a:gd name="T24" fmla="*/ 1311 w 1388"/>
                <a:gd name="T25" fmla="*/ 310 h 352"/>
                <a:gd name="T26" fmla="*/ 1348 w 1388"/>
                <a:gd name="T27" fmla="*/ 323 h 352"/>
                <a:gd name="T28" fmla="*/ 1373 w 1388"/>
                <a:gd name="T29" fmla="*/ 332 h 352"/>
                <a:gd name="T30" fmla="*/ 1386 w 1388"/>
                <a:gd name="T31" fmla="*/ 336 h 352"/>
                <a:gd name="T32" fmla="*/ 1385 w 1388"/>
                <a:gd name="T33" fmla="*/ 337 h 352"/>
                <a:gd name="T34" fmla="*/ 1369 w 1388"/>
                <a:gd name="T35" fmla="*/ 337 h 352"/>
                <a:gd name="T36" fmla="*/ 1339 w 1388"/>
                <a:gd name="T37" fmla="*/ 338 h 352"/>
                <a:gd name="T38" fmla="*/ 1295 w 1388"/>
                <a:gd name="T39" fmla="*/ 338 h 352"/>
                <a:gd name="T40" fmla="*/ 1239 w 1388"/>
                <a:gd name="T41" fmla="*/ 339 h 352"/>
                <a:gd name="T42" fmla="*/ 1171 w 1388"/>
                <a:gd name="T43" fmla="*/ 340 h 352"/>
                <a:gd name="T44" fmla="*/ 1094 w 1388"/>
                <a:gd name="T45" fmla="*/ 341 h 352"/>
                <a:gd name="T46" fmla="*/ 1009 w 1388"/>
                <a:gd name="T47" fmla="*/ 342 h 352"/>
                <a:gd name="T48" fmla="*/ 916 w 1388"/>
                <a:gd name="T49" fmla="*/ 343 h 352"/>
                <a:gd name="T50" fmla="*/ 816 w 1388"/>
                <a:gd name="T51" fmla="*/ 344 h 352"/>
                <a:gd name="T52" fmla="*/ 711 w 1388"/>
                <a:gd name="T53" fmla="*/ 345 h 352"/>
                <a:gd name="T54" fmla="*/ 603 w 1388"/>
                <a:gd name="T55" fmla="*/ 346 h 352"/>
                <a:gd name="T56" fmla="*/ 492 w 1388"/>
                <a:gd name="T57" fmla="*/ 348 h 352"/>
                <a:gd name="T58" fmla="*/ 379 w 1388"/>
                <a:gd name="T59" fmla="*/ 348 h 352"/>
                <a:gd name="T60" fmla="*/ 265 w 1388"/>
                <a:gd name="T61" fmla="*/ 349 h 352"/>
                <a:gd name="T62" fmla="*/ 153 w 1388"/>
                <a:gd name="T63" fmla="*/ 350 h 352"/>
                <a:gd name="T64" fmla="*/ 68 w 1388"/>
                <a:gd name="T65" fmla="*/ 338 h 352"/>
                <a:gd name="T66" fmla="*/ 26 w 1388"/>
                <a:gd name="T67" fmla="*/ 300 h 352"/>
                <a:gd name="T68" fmla="*/ 3 w 1388"/>
                <a:gd name="T69" fmla="*/ 251 h 352"/>
                <a:gd name="T70" fmla="*/ 1 w 1388"/>
                <a:gd name="T71" fmla="*/ 196 h 352"/>
                <a:gd name="T72" fmla="*/ 15 w 1388"/>
                <a:gd name="T73" fmla="*/ 138 h 352"/>
                <a:gd name="T74" fmla="*/ 45 w 1388"/>
                <a:gd name="T75" fmla="*/ 85 h 352"/>
                <a:gd name="T76" fmla="*/ 88 w 1388"/>
                <a:gd name="T77" fmla="*/ 40 h 352"/>
                <a:gd name="T78" fmla="*/ 144 w 1388"/>
                <a:gd name="T79" fmla="*/ 9 h 352"/>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388"/>
                <a:gd name="T121" fmla="*/ 0 h 352"/>
                <a:gd name="T122" fmla="*/ 1388 w 1388"/>
                <a:gd name="T123" fmla="*/ 352 h 352"/>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388" h="352">
                  <a:moveTo>
                    <a:pt x="176" y="0"/>
                  </a:moveTo>
                  <a:lnTo>
                    <a:pt x="234" y="13"/>
                  </a:lnTo>
                  <a:lnTo>
                    <a:pt x="293" y="26"/>
                  </a:lnTo>
                  <a:lnTo>
                    <a:pt x="352" y="39"/>
                  </a:lnTo>
                  <a:lnTo>
                    <a:pt x="409" y="52"/>
                  </a:lnTo>
                  <a:lnTo>
                    <a:pt x="466" y="66"/>
                  </a:lnTo>
                  <a:lnTo>
                    <a:pt x="523" y="79"/>
                  </a:lnTo>
                  <a:lnTo>
                    <a:pt x="578" y="93"/>
                  </a:lnTo>
                  <a:lnTo>
                    <a:pt x="631" y="107"/>
                  </a:lnTo>
                  <a:lnTo>
                    <a:pt x="685" y="121"/>
                  </a:lnTo>
                  <a:lnTo>
                    <a:pt x="737" y="135"/>
                  </a:lnTo>
                  <a:lnTo>
                    <a:pt x="787" y="149"/>
                  </a:lnTo>
                  <a:lnTo>
                    <a:pt x="838" y="163"/>
                  </a:lnTo>
                  <a:lnTo>
                    <a:pt x="885" y="178"/>
                  </a:lnTo>
                  <a:lnTo>
                    <a:pt x="932" y="192"/>
                  </a:lnTo>
                  <a:lnTo>
                    <a:pt x="976" y="204"/>
                  </a:lnTo>
                  <a:lnTo>
                    <a:pt x="1019" y="217"/>
                  </a:lnTo>
                  <a:lnTo>
                    <a:pt x="1061" y="230"/>
                  </a:lnTo>
                  <a:lnTo>
                    <a:pt x="1101" y="242"/>
                  </a:lnTo>
                  <a:lnTo>
                    <a:pt x="1136" y="254"/>
                  </a:lnTo>
                  <a:lnTo>
                    <a:pt x="1172" y="265"/>
                  </a:lnTo>
                  <a:lnTo>
                    <a:pt x="1204" y="275"/>
                  </a:lnTo>
                  <a:lnTo>
                    <a:pt x="1235" y="285"/>
                  </a:lnTo>
                  <a:lnTo>
                    <a:pt x="1263" y="294"/>
                  </a:lnTo>
                  <a:lnTo>
                    <a:pt x="1288" y="302"/>
                  </a:lnTo>
                  <a:lnTo>
                    <a:pt x="1311" y="310"/>
                  </a:lnTo>
                  <a:lnTo>
                    <a:pt x="1331" y="317"/>
                  </a:lnTo>
                  <a:lnTo>
                    <a:pt x="1348" y="323"/>
                  </a:lnTo>
                  <a:lnTo>
                    <a:pt x="1362" y="328"/>
                  </a:lnTo>
                  <a:lnTo>
                    <a:pt x="1373" y="332"/>
                  </a:lnTo>
                  <a:lnTo>
                    <a:pt x="1381" y="335"/>
                  </a:lnTo>
                  <a:lnTo>
                    <a:pt x="1386" y="336"/>
                  </a:lnTo>
                  <a:lnTo>
                    <a:pt x="1387" y="337"/>
                  </a:lnTo>
                  <a:lnTo>
                    <a:pt x="1385" y="337"/>
                  </a:lnTo>
                  <a:lnTo>
                    <a:pt x="1379" y="337"/>
                  </a:lnTo>
                  <a:lnTo>
                    <a:pt x="1369" y="337"/>
                  </a:lnTo>
                  <a:lnTo>
                    <a:pt x="1356" y="338"/>
                  </a:lnTo>
                  <a:lnTo>
                    <a:pt x="1339" y="338"/>
                  </a:lnTo>
                  <a:lnTo>
                    <a:pt x="1318" y="338"/>
                  </a:lnTo>
                  <a:lnTo>
                    <a:pt x="1295" y="338"/>
                  </a:lnTo>
                  <a:lnTo>
                    <a:pt x="1268" y="339"/>
                  </a:lnTo>
                  <a:lnTo>
                    <a:pt x="1239" y="339"/>
                  </a:lnTo>
                  <a:lnTo>
                    <a:pt x="1206" y="339"/>
                  </a:lnTo>
                  <a:lnTo>
                    <a:pt x="1171" y="340"/>
                  </a:lnTo>
                  <a:lnTo>
                    <a:pt x="1134" y="341"/>
                  </a:lnTo>
                  <a:lnTo>
                    <a:pt x="1094" y="341"/>
                  </a:lnTo>
                  <a:lnTo>
                    <a:pt x="1052" y="341"/>
                  </a:lnTo>
                  <a:lnTo>
                    <a:pt x="1009" y="342"/>
                  </a:lnTo>
                  <a:lnTo>
                    <a:pt x="963" y="342"/>
                  </a:lnTo>
                  <a:lnTo>
                    <a:pt x="916" y="343"/>
                  </a:lnTo>
                  <a:lnTo>
                    <a:pt x="866" y="343"/>
                  </a:lnTo>
                  <a:lnTo>
                    <a:pt x="816" y="344"/>
                  </a:lnTo>
                  <a:lnTo>
                    <a:pt x="764" y="345"/>
                  </a:lnTo>
                  <a:lnTo>
                    <a:pt x="711" y="345"/>
                  </a:lnTo>
                  <a:lnTo>
                    <a:pt x="657" y="346"/>
                  </a:lnTo>
                  <a:lnTo>
                    <a:pt x="603" y="346"/>
                  </a:lnTo>
                  <a:lnTo>
                    <a:pt x="547" y="347"/>
                  </a:lnTo>
                  <a:lnTo>
                    <a:pt x="492" y="348"/>
                  </a:lnTo>
                  <a:lnTo>
                    <a:pt x="435" y="348"/>
                  </a:lnTo>
                  <a:lnTo>
                    <a:pt x="379" y="348"/>
                  </a:lnTo>
                  <a:lnTo>
                    <a:pt x="322" y="349"/>
                  </a:lnTo>
                  <a:lnTo>
                    <a:pt x="265" y="349"/>
                  </a:lnTo>
                  <a:lnTo>
                    <a:pt x="208" y="350"/>
                  </a:lnTo>
                  <a:lnTo>
                    <a:pt x="153" y="350"/>
                  </a:lnTo>
                  <a:lnTo>
                    <a:pt x="98" y="351"/>
                  </a:lnTo>
                  <a:lnTo>
                    <a:pt x="68" y="338"/>
                  </a:lnTo>
                  <a:lnTo>
                    <a:pt x="43" y="321"/>
                  </a:lnTo>
                  <a:lnTo>
                    <a:pt x="26" y="300"/>
                  </a:lnTo>
                  <a:lnTo>
                    <a:pt x="11" y="277"/>
                  </a:lnTo>
                  <a:lnTo>
                    <a:pt x="3" y="251"/>
                  </a:lnTo>
                  <a:lnTo>
                    <a:pt x="0" y="224"/>
                  </a:lnTo>
                  <a:lnTo>
                    <a:pt x="1" y="196"/>
                  </a:lnTo>
                  <a:lnTo>
                    <a:pt x="6" y="166"/>
                  </a:lnTo>
                  <a:lnTo>
                    <a:pt x="15" y="138"/>
                  </a:lnTo>
                  <a:lnTo>
                    <a:pt x="29" y="111"/>
                  </a:lnTo>
                  <a:lnTo>
                    <a:pt x="45" y="85"/>
                  </a:lnTo>
                  <a:lnTo>
                    <a:pt x="66" y="61"/>
                  </a:lnTo>
                  <a:lnTo>
                    <a:pt x="88" y="40"/>
                  </a:lnTo>
                  <a:lnTo>
                    <a:pt x="115" y="23"/>
                  </a:lnTo>
                  <a:lnTo>
                    <a:pt x="144" y="9"/>
                  </a:lnTo>
                  <a:lnTo>
                    <a:pt x="176" y="0"/>
                  </a:lnTo>
                </a:path>
              </a:pathLst>
            </a:custGeom>
            <a:noFill/>
            <a:ln w="12700" cap="rnd" cmpd="sng">
              <a:noFill/>
              <a:prstDash val="solid"/>
              <a:round/>
              <a:headEnd type="none" w="med" len="med"/>
              <a:tailEnd type="none" w="med" len="med"/>
            </a:ln>
          </p:spPr>
          <p:txBody>
            <a:bodyPr/>
            <a:lstStyle/>
            <a:p>
              <a:endParaRPr lang="en-GB" b="1">
                <a:solidFill>
                  <a:srgbClr val="FFFF00"/>
                </a:solidFill>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1800000">
                                      <p:cBhvr>
                                        <p:cTn id="6" dur="2000" fill="hold"/>
                                        <p:tgtEl>
                                          <p:spTgt spid="2"/>
                                        </p:tgtEl>
                                        <p:attrNameLst>
                                          <p:attrName>r</p:attrName>
                                        </p:attrNameLst>
                                      </p:cBhvr>
                                    </p:animRot>
                                  </p:childTnLst>
                                </p:cTn>
                              </p:par>
                            </p:childTnLst>
                          </p:cTn>
                        </p:par>
                        <p:par>
                          <p:cTn id="7" fill="hold">
                            <p:stCondLst>
                              <p:cond delay="2000"/>
                            </p:stCondLst>
                            <p:childTnLst>
                              <p:par>
                                <p:cTn id="8" presetID="8" presetClass="emph" presetSubtype="0" fill="hold" nodeType="afterEffect">
                                  <p:stCondLst>
                                    <p:cond delay="500"/>
                                  </p:stCondLst>
                                  <p:childTnLst>
                                    <p:animRot by="-1800000">
                                      <p:cBhvr>
                                        <p:cTn id="9" dur="2000" fill="hold"/>
                                        <p:tgtEl>
                                          <p:spTgt spid="2"/>
                                        </p:tgtEl>
                                        <p:attrNameLst>
                                          <p:attrName>r</p:attrName>
                                        </p:attrNameLst>
                                      </p:cBhvr>
                                    </p:animRot>
                                  </p:childTnLst>
                                </p:cTn>
                              </p:par>
                            </p:childTnLst>
                          </p:cTn>
                        </p:par>
                        <p:par>
                          <p:cTn id="10" fill="hold">
                            <p:stCondLst>
                              <p:cond delay="4500"/>
                            </p:stCondLst>
                            <p:childTnLst>
                              <p:par>
                                <p:cTn id="11" presetID="8" presetClass="emph" presetSubtype="0" fill="hold" nodeType="afterEffect">
                                  <p:stCondLst>
                                    <p:cond delay="500"/>
                                  </p:stCondLst>
                                  <p:childTnLst>
                                    <p:animRot by="1800000">
                                      <p:cBhvr>
                                        <p:cTn id="12" dur="2000" fill="hold"/>
                                        <p:tgtEl>
                                          <p:spTgt spid="2"/>
                                        </p:tgtEl>
                                        <p:attrNameLst>
                                          <p:attrName>r</p:attrName>
                                        </p:attrNameLst>
                                      </p:cBhvr>
                                    </p:animRo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14024"/>
                                        </p:tgtEl>
                                        <p:attrNameLst>
                                          <p:attrName>style.visibility</p:attrName>
                                        </p:attrNameLst>
                                      </p:cBhvr>
                                      <p:to>
                                        <p:strVal val="visible"/>
                                      </p:to>
                                    </p:set>
                                    <p:animEffect transition="in" filter="fade">
                                      <p:cBhvr>
                                        <p:cTn id="17" dur="1000"/>
                                        <p:tgtEl>
                                          <p:spTgt spid="2140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24"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2532" name="Picture 4" descr="Cranwell 001"/>
          <p:cNvPicPr>
            <a:picLocks noChangeAspect="1" noChangeArrowheads="1"/>
          </p:cNvPicPr>
          <p:nvPr/>
        </p:nvPicPr>
        <p:blipFill>
          <a:blip r:embed="rId2" cstate="email"/>
          <a:srcRect/>
          <a:stretch>
            <a:fillRect/>
          </a:stretch>
        </p:blipFill>
        <p:spPr bwMode="auto">
          <a:xfrm>
            <a:off x="0" y="-19050"/>
            <a:ext cx="9144000" cy="6858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3556" name="Picture 4" descr="Cranwell 030"/>
          <p:cNvPicPr>
            <a:picLocks noChangeAspect="1" noChangeArrowheads="1"/>
          </p:cNvPicPr>
          <p:nvPr/>
        </p:nvPicPr>
        <p:blipFill>
          <a:blip r:embed="rId2" cstate="email"/>
          <a:srcRect/>
          <a:stretch>
            <a:fillRect/>
          </a:stretch>
        </p:blipFill>
        <p:spPr bwMode="auto">
          <a:xfrm>
            <a:off x="0" y="-437"/>
            <a:ext cx="9144000" cy="685843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Arc 4"/>
          <p:cNvSpPr>
            <a:spLocks/>
          </p:cNvSpPr>
          <p:nvPr/>
        </p:nvSpPr>
        <p:spPr bwMode="auto">
          <a:xfrm>
            <a:off x="1457623" y="3091954"/>
            <a:ext cx="1462088" cy="282575"/>
          </a:xfrm>
          <a:custGeom>
            <a:avLst/>
            <a:gdLst>
              <a:gd name="T0" fmla="*/ 2147483647 w 21600"/>
              <a:gd name="T1" fmla="*/ 632664474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01600" cap="rnd">
            <a:solidFill>
              <a:srgbClr val="FFFFFF"/>
            </a:solidFill>
            <a:round/>
            <a:headEnd/>
            <a:tailEnd/>
          </a:ln>
        </p:spPr>
        <p:txBody>
          <a:bodyPr wrap="none" anchor="ctr"/>
          <a:lstStyle/>
          <a:p>
            <a:endParaRPr lang="en-GB"/>
          </a:p>
        </p:txBody>
      </p:sp>
      <p:sp>
        <p:nvSpPr>
          <p:cNvPr id="24580" name="Freeform 5"/>
          <p:cNvSpPr>
            <a:spLocks/>
          </p:cNvSpPr>
          <p:nvPr/>
        </p:nvSpPr>
        <p:spPr bwMode="auto">
          <a:xfrm>
            <a:off x="1403648" y="2564904"/>
            <a:ext cx="6535738" cy="866775"/>
          </a:xfrm>
          <a:custGeom>
            <a:avLst/>
            <a:gdLst>
              <a:gd name="T0" fmla="*/ 2147483647 w 4117"/>
              <a:gd name="T1" fmla="*/ 2147483647 h 546"/>
              <a:gd name="T2" fmla="*/ 2147483647 w 4117"/>
              <a:gd name="T3" fmla="*/ 2147483647 h 546"/>
              <a:gd name="T4" fmla="*/ 2147483647 w 4117"/>
              <a:gd name="T5" fmla="*/ 2147483647 h 546"/>
              <a:gd name="T6" fmla="*/ 2147483647 w 4117"/>
              <a:gd name="T7" fmla="*/ 2147483647 h 546"/>
              <a:gd name="T8" fmla="*/ 2147483647 w 4117"/>
              <a:gd name="T9" fmla="*/ 2147483647 h 546"/>
              <a:gd name="T10" fmla="*/ 2147483647 w 4117"/>
              <a:gd name="T11" fmla="*/ 2147483647 h 546"/>
              <a:gd name="T12" fmla="*/ 2147483647 w 4117"/>
              <a:gd name="T13" fmla="*/ 2147483647 h 546"/>
              <a:gd name="T14" fmla="*/ 2147483647 w 4117"/>
              <a:gd name="T15" fmla="*/ 2147483647 h 546"/>
              <a:gd name="T16" fmla="*/ 2147483647 w 4117"/>
              <a:gd name="T17" fmla="*/ 2147483647 h 546"/>
              <a:gd name="T18" fmla="*/ 2147483647 w 4117"/>
              <a:gd name="T19" fmla="*/ 2147483647 h 546"/>
              <a:gd name="T20" fmla="*/ 2147483647 w 4117"/>
              <a:gd name="T21" fmla="*/ 2147483647 h 546"/>
              <a:gd name="T22" fmla="*/ 2147483647 w 4117"/>
              <a:gd name="T23" fmla="*/ 2147483647 h 546"/>
              <a:gd name="T24" fmla="*/ 2147483647 w 4117"/>
              <a:gd name="T25" fmla="*/ 2147483647 h 546"/>
              <a:gd name="T26" fmla="*/ 2147483647 w 4117"/>
              <a:gd name="T27" fmla="*/ 2147483647 h 546"/>
              <a:gd name="T28" fmla="*/ 2147483647 w 4117"/>
              <a:gd name="T29" fmla="*/ 2147483647 h 546"/>
              <a:gd name="T30" fmla="*/ 2147483647 w 4117"/>
              <a:gd name="T31" fmla="*/ 2147483647 h 546"/>
              <a:gd name="T32" fmla="*/ 2147483647 w 4117"/>
              <a:gd name="T33" fmla="*/ 2147483647 h 546"/>
              <a:gd name="T34" fmla="*/ 2147483647 w 4117"/>
              <a:gd name="T35" fmla="*/ 2147483647 h 546"/>
              <a:gd name="T36" fmla="*/ 2147483647 w 4117"/>
              <a:gd name="T37" fmla="*/ 2147483647 h 546"/>
              <a:gd name="T38" fmla="*/ 2147483647 w 4117"/>
              <a:gd name="T39" fmla="*/ 2147483647 h 546"/>
              <a:gd name="T40" fmla="*/ 2147483647 w 4117"/>
              <a:gd name="T41" fmla="*/ 2147483647 h 546"/>
              <a:gd name="T42" fmla="*/ 2147483647 w 4117"/>
              <a:gd name="T43" fmla="*/ 2147483647 h 546"/>
              <a:gd name="T44" fmla="*/ 2147483647 w 4117"/>
              <a:gd name="T45" fmla="*/ 2147483647 h 546"/>
              <a:gd name="T46" fmla="*/ 2147483647 w 4117"/>
              <a:gd name="T47" fmla="*/ 2147483647 h 546"/>
              <a:gd name="T48" fmla="*/ 2147483647 w 4117"/>
              <a:gd name="T49" fmla="*/ 2147483647 h 546"/>
              <a:gd name="T50" fmla="*/ 2147483647 w 4117"/>
              <a:gd name="T51" fmla="*/ 2147483647 h 546"/>
              <a:gd name="T52" fmla="*/ 2147483647 w 4117"/>
              <a:gd name="T53" fmla="*/ 2147483647 h 546"/>
              <a:gd name="T54" fmla="*/ 2147483647 w 4117"/>
              <a:gd name="T55" fmla="*/ 2147483647 h 546"/>
              <a:gd name="T56" fmla="*/ 2147483647 w 4117"/>
              <a:gd name="T57" fmla="*/ 2147483647 h 546"/>
              <a:gd name="T58" fmla="*/ 2147483647 w 4117"/>
              <a:gd name="T59" fmla="*/ 2147483647 h 546"/>
              <a:gd name="T60" fmla="*/ 2147483647 w 4117"/>
              <a:gd name="T61" fmla="*/ 2147483647 h 546"/>
              <a:gd name="T62" fmla="*/ 2147483647 w 4117"/>
              <a:gd name="T63" fmla="*/ 2147483647 h 546"/>
              <a:gd name="T64" fmla="*/ 2147483647 w 4117"/>
              <a:gd name="T65" fmla="*/ 2147483647 h 546"/>
              <a:gd name="T66" fmla="*/ 2147483647 w 4117"/>
              <a:gd name="T67" fmla="*/ 0 h 546"/>
              <a:gd name="T68" fmla="*/ 2147483647 w 4117"/>
              <a:gd name="T69" fmla="*/ 2147483647 h 546"/>
              <a:gd name="T70" fmla="*/ 2147483647 w 4117"/>
              <a:gd name="T71" fmla="*/ 2147483647 h 546"/>
              <a:gd name="T72" fmla="*/ 2147483647 w 4117"/>
              <a:gd name="T73" fmla="*/ 2147483647 h 546"/>
              <a:gd name="T74" fmla="*/ 2147483647 w 4117"/>
              <a:gd name="T75" fmla="*/ 2147483647 h 546"/>
              <a:gd name="T76" fmla="*/ 2147483647 w 4117"/>
              <a:gd name="T77" fmla="*/ 2147483647 h 546"/>
              <a:gd name="T78" fmla="*/ 2147483647 w 4117"/>
              <a:gd name="T79" fmla="*/ 2147483647 h 546"/>
              <a:gd name="T80" fmla="*/ 2147483647 w 4117"/>
              <a:gd name="T81" fmla="*/ 2147483647 h 546"/>
              <a:gd name="T82" fmla="*/ 2147483647 w 4117"/>
              <a:gd name="T83" fmla="*/ 2147483647 h 546"/>
              <a:gd name="T84" fmla="*/ 2147483647 w 4117"/>
              <a:gd name="T85" fmla="*/ 2147483647 h 546"/>
              <a:gd name="T86" fmla="*/ 2147483647 w 4117"/>
              <a:gd name="T87" fmla="*/ 2147483647 h 546"/>
              <a:gd name="T88" fmla="*/ 2147483647 w 4117"/>
              <a:gd name="T89" fmla="*/ 2147483647 h 546"/>
              <a:gd name="T90" fmla="*/ 2147483647 w 4117"/>
              <a:gd name="T91" fmla="*/ 2147483647 h 546"/>
              <a:gd name="T92" fmla="*/ 2147483647 w 4117"/>
              <a:gd name="T93" fmla="*/ 2147483647 h 546"/>
              <a:gd name="T94" fmla="*/ 2147483647 w 4117"/>
              <a:gd name="T95" fmla="*/ 2147483647 h 546"/>
              <a:gd name="T96" fmla="*/ 2147483647 w 4117"/>
              <a:gd name="T97" fmla="*/ 2147483647 h 546"/>
              <a:gd name="T98" fmla="*/ 2147483647 w 4117"/>
              <a:gd name="T99" fmla="*/ 2147483647 h 546"/>
              <a:gd name="T100" fmla="*/ 2147483647 w 4117"/>
              <a:gd name="T101" fmla="*/ 2147483647 h 54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117"/>
              <a:gd name="T154" fmla="*/ 0 h 546"/>
              <a:gd name="T155" fmla="*/ 4117 w 4117"/>
              <a:gd name="T156" fmla="*/ 546 h 54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117" h="546">
                <a:moveTo>
                  <a:pt x="3320" y="533"/>
                </a:moveTo>
                <a:lnTo>
                  <a:pt x="2766" y="539"/>
                </a:lnTo>
                <a:lnTo>
                  <a:pt x="2697" y="540"/>
                </a:lnTo>
                <a:lnTo>
                  <a:pt x="2629" y="541"/>
                </a:lnTo>
                <a:lnTo>
                  <a:pt x="2559" y="542"/>
                </a:lnTo>
                <a:lnTo>
                  <a:pt x="2491" y="543"/>
                </a:lnTo>
                <a:lnTo>
                  <a:pt x="2423" y="544"/>
                </a:lnTo>
                <a:lnTo>
                  <a:pt x="2355" y="544"/>
                </a:lnTo>
                <a:lnTo>
                  <a:pt x="2287" y="544"/>
                </a:lnTo>
                <a:lnTo>
                  <a:pt x="2220" y="545"/>
                </a:lnTo>
                <a:lnTo>
                  <a:pt x="2152" y="545"/>
                </a:lnTo>
                <a:lnTo>
                  <a:pt x="2084" y="545"/>
                </a:lnTo>
                <a:lnTo>
                  <a:pt x="2018" y="545"/>
                </a:lnTo>
                <a:lnTo>
                  <a:pt x="1950" y="544"/>
                </a:lnTo>
                <a:lnTo>
                  <a:pt x="1883" y="544"/>
                </a:lnTo>
                <a:lnTo>
                  <a:pt x="1817" y="544"/>
                </a:lnTo>
                <a:lnTo>
                  <a:pt x="1750" y="543"/>
                </a:lnTo>
                <a:lnTo>
                  <a:pt x="1683" y="542"/>
                </a:lnTo>
                <a:lnTo>
                  <a:pt x="1616" y="541"/>
                </a:lnTo>
                <a:lnTo>
                  <a:pt x="1549" y="541"/>
                </a:lnTo>
                <a:lnTo>
                  <a:pt x="1482" y="539"/>
                </a:lnTo>
                <a:lnTo>
                  <a:pt x="1415" y="538"/>
                </a:lnTo>
                <a:lnTo>
                  <a:pt x="1348" y="537"/>
                </a:lnTo>
                <a:lnTo>
                  <a:pt x="1281" y="536"/>
                </a:lnTo>
                <a:lnTo>
                  <a:pt x="1213" y="534"/>
                </a:lnTo>
                <a:lnTo>
                  <a:pt x="1145" y="533"/>
                </a:lnTo>
                <a:lnTo>
                  <a:pt x="1077" y="531"/>
                </a:lnTo>
                <a:lnTo>
                  <a:pt x="1010" y="530"/>
                </a:lnTo>
                <a:lnTo>
                  <a:pt x="942" y="528"/>
                </a:lnTo>
                <a:lnTo>
                  <a:pt x="874" y="526"/>
                </a:lnTo>
                <a:lnTo>
                  <a:pt x="804" y="524"/>
                </a:lnTo>
                <a:lnTo>
                  <a:pt x="735" y="522"/>
                </a:lnTo>
                <a:lnTo>
                  <a:pt x="666" y="520"/>
                </a:lnTo>
                <a:lnTo>
                  <a:pt x="666" y="518"/>
                </a:lnTo>
                <a:lnTo>
                  <a:pt x="666" y="515"/>
                </a:lnTo>
                <a:lnTo>
                  <a:pt x="666" y="508"/>
                </a:lnTo>
                <a:lnTo>
                  <a:pt x="666" y="501"/>
                </a:lnTo>
                <a:lnTo>
                  <a:pt x="665" y="494"/>
                </a:lnTo>
                <a:lnTo>
                  <a:pt x="664" y="488"/>
                </a:lnTo>
                <a:lnTo>
                  <a:pt x="663" y="484"/>
                </a:lnTo>
                <a:lnTo>
                  <a:pt x="662" y="482"/>
                </a:lnTo>
                <a:lnTo>
                  <a:pt x="649" y="483"/>
                </a:lnTo>
                <a:lnTo>
                  <a:pt x="634" y="484"/>
                </a:lnTo>
                <a:lnTo>
                  <a:pt x="617" y="484"/>
                </a:lnTo>
                <a:lnTo>
                  <a:pt x="600" y="483"/>
                </a:lnTo>
                <a:lnTo>
                  <a:pt x="580" y="482"/>
                </a:lnTo>
                <a:lnTo>
                  <a:pt x="559" y="481"/>
                </a:lnTo>
                <a:lnTo>
                  <a:pt x="536" y="479"/>
                </a:lnTo>
                <a:lnTo>
                  <a:pt x="513" y="477"/>
                </a:lnTo>
                <a:lnTo>
                  <a:pt x="488" y="474"/>
                </a:lnTo>
                <a:lnTo>
                  <a:pt x="463" y="471"/>
                </a:lnTo>
                <a:lnTo>
                  <a:pt x="436" y="468"/>
                </a:lnTo>
                <a:lnTo>
                  <a:pt x="410" y="464"/>
                </a:lnTo>
                <a:lnTo>
                  <a:pt x="383" y="461"/>
                </a:lnTo>
                <a:lnTo>
                  <a:pt x="356" y="457"/>
                </a:lnTo>
                <a:lnTo>
                  <a:pt x="329" y="452"/>
                </a:lnTo>
                <a:lnTo>
                  <a:pt x="302" y="447"/>
                </a:lnTo>
                <a:lnTo>
                  <a:pt x="276" y="441"/>
                </a:lnTo>
                <a:lnTo>
                  <a:pt x="249" y="435"/>
                </a:lnTo>
                <a:lnTo>
                  <a:pt x="223" y="429"/>
                </a:lnTo>
                <a:lnTo>
                  <a:pt x="199" y="422"/>
                </a:lnTo>
                <a:lnTo>
                  <a:pt x="174" y="416"/>
                </a:lnTo>
                <a:lnTo>
                  <a:pt x="151" y="409"/>
                </a:lnTo>
                <a:lnTo>
                  <a:pt x="129" y="402"/>
                </a:lnTo>
                <a:lnTo>
                  <a:pt x="107" y="394"/>
                </a:lnTo>
                <a:lnTo>
                  <a:pt x="87" y="386"/>
                </a:lnTo>
                <a:lnTo>
                  <a:pt x="69" y="378"/>
                </a:lnTo>
                <a:lnTo>
                  <a:pt x="52" y="369"/>
                </a:lnTo>
                <a:lnTo>
                  <a:pt x="38" y="359"/>
                </a:lnTo>
                <a:lnTo>
                  <a:pt x="26" y="352"/>
                </a:lnTo>
                <a:lnTo>
                  <a:pt x="15" y="342"/>
                </a:lnTo>
                <a:lnTo>
                  <a:pt x="7" y="332"/>
                </a:lnTo>
                <a:lnTo>
                  <a:pt x="1" y="322"/>
                </a:lnTo>
                <a:lnTo>
                  <a:pt x="0" y="318"/>
                </a:lnTo>
                <a:lnTo>
                  <a:pt x="1" y="313"/>
                </a:lnTo>
                <a:lnTo>
                  <a:pt x="3" y="308"/>
                </a:lnTo>
                <a:lnTo>
                  <a:pt x="8" y="304"/>
                </a:lnTo>
                <a:lnTo>
                  <a:pt x="13" y="299"/>
                </a:lnTo>
                <a:lnTo>
                  <a:pt x="20" y="294"/>
                </a:lnTo>
                <a:lnTo>
                  <a:pt x="28" y="289"/>
                </a:lnTo>
                <a:lnTo>
                  <a:pt x="36" y="283"/>
                </a:lnTo>
                <a:lnTo>
                  <a:pt x="46" y="278"/>
                </a:lnTo>
                <a:lnTo>
                  <a:pt x="55" y="273"/>
                </a:lnTo>
                <a:lnTo>
                  <a:pt x="65" y="268"/>
                </a:lnTo>
                <a:lnTo>
                  <a:pt x="75" y="263"/>
                </a:lnTo>
                <a:lnTo>
                  <a:pt x="85" y="258"/>
                </a:lnTo>
                <a:lnTo>
                  <a:pt x="96" y="254"/>
                </a:lnTo>
                <a:lnTo>
                  <a:pt x="105" y="249"/>
                </a:lnTo>
                <a:lnTo>
                  <a:pt x="114" y="245"/>
                </a:lnTo>
                <a:lnTo>
                  <a:pt x="205" y="207"/>
                </a:lnTo>
                <a:lnTo>
                  <a:pt x="298" y="172"/>
                </a:lnTo>
                <a:lnTo>
                  <a:pt x="393" y="141"/>
                </a:lnTo>
                <a:lnTo>
                  <a:pt x="489" y="113"/>
                </a:lnTo>
                <a:lnTo>
                  <a:pt x="587" y="88"/>
                </a:lnTo>
                <a:lnTo>
                  <a:pt x="685" y="68"/>
                </a:lnTo>
                <a:lnTo>
                  <a:pt x="783" y="50"/>
                </a:lnTo>
                <a:lnTo>
                  <a:pt x="884" y="35"/>
                </a:lnTo>
                <a:lnTo>
                  <a:pt x="985" y="23"/>
                </a:lnTo>
                <a:lnTo>
                  <a:pt x="1085" y="14"/>
                </a:lnTo>
                <a:lnTo>
                  <a:pt x="1187" y="7"/>
                </a:lnTo>
                <a:lnTo>
                  <a:pt x="1289" y="2"/>
                </a:lnTo>
                <a:lnTo>
                  <a:pt x="1390" y="0"/>
                </a:lnTo>
                <a:lnTo>
                  <a:pt x="1491" y="0"/>
                </a:lnTo>
                <a:lnTo>
                  <a:pt x="1593" y="2"/>
                </a:lnTo>
                <a:lnTo>
                  <a:pt x="1693" y="6"/>
                </a:lnTo>
                <a:lnTo>
                  <a:pt x="1793" y="12"/>
                </a:lnTo>
                <a:lnTo>
                  <a:pt x="1892" y="19"/>
                </a:lnTo>
                <a:lnTo>
                  <a:pt x="1990" y="27"/>
                </a:lnTo>
                <a:lnTo>
                  <a:pt x="2087" y="36"/>
                </a:lnTo>
                <a:lnTo>
                  <a:pt x="2183" y="47"/>
                </a:lnTo>
                <a:lnTo>
                  <a:pt x="2277" y="59"/>
                </a:lnTo>
                <a:lnTo>
                  <a:pt x="2370" y="72"/>
                </a:lnTo>
                <a:lnTo>
                  <a:pt x="2461" y="84"/>
                </a:lnTo>
                <a:lnTo>
                  <a:pt x="2550" y="98"/>
                </a:lnTo>
                <a:lnTo>
                  <a:pt x="2638" y="113"/>
                </a:lnTo>
                <a:lnTo>
                  <a:pt x="2722" y="128"/>
                </a:lnTo>
                <a:lnTo>
                  <a:pt x="2805" y="142"/>
                </a:lnTo>
                <a:lnTo>
                  <a:pt x="2885" y="156"/>
                </a:lnTo>
                <a:lnTo>
                  <a:pt x="2963" y="171"/>
                </a:lnTo>
                <a:lnTo>
                  <a:pt x="3037" y="185"/>
                </a:lnTo>
                <a:lnTo>
                  <a:pt x="3108" y="198"/>
                </a:lnTo>
                <a:lnTo>
                  <a:pt x="3112" y="198"/>
                </a:lnTo>
                <a:lnTo>
                  <a:pt x="3122" y="200"/>
                </a:lnTo>
                <a:lnTo>
                  <a:pt x="3138" y="204"/>
                </a:lnTo>
                <a:lnTo>
                  <a:pt x="3160" y="208"/>
                </a:lnTo>
                <a:lnTo>
                  <a:pt x="3186" y="213"/>
                </a:lnTo>
                <a:lnTo>
                  <a:pt x="3217" y="220"/>
                </a:lnTo>
                <a:lnTo>
                  <a:pt x="3252" y="228"/>
                </a:lnTo>
                <a:lnTo>
                  <a:pt x="3291" y="236"/>
                </a:lnTo>
                <a:lnTo>
                  <a:pt x="3333" y="245"/>
                </a:lnTo>
                <a:lnTo>
                  <a:pt x="3377" y="254"/>
                </a:lnTo>
                <a:lnTo>
                  <a:pt x="3423" y="265"/>
                </a:lnTo>
                <a:lnTo>
                  <a:pt x="3472" y="275"/>
                </a:lnTo>
                <a:lnTo>
                  <a:pt x="3521" y="287"/>
                </a:lnTo>
                <a:lnTo>
                  <a:pt x="3572" y="299"/>
                </a:lnTo>
                <a:lnTo>
                  <a:pt x="3622" y="309"/>
                </a:lnTo>
                <a:lnTo>
                  <a:pt x="3674" y="322"/>
                </a:lnTo>
                <a:lnTo>
                  <a:pt x="3724" y="334"/>
                </a:lnTo>
                <a:lnTo>
                  <a:pt x="3773" y="346"/>
                </a:lnTo>
                <a:lnTo>
                  <a:pt x="3821" y="357"/>
                </a:lnTo>
                <a:lnTo>
                  <a:pt x="3867" y="368"/>
                </a:lnTo>
                <a:lnTo>
                  <a:pt x="3910" y="379"/>
                </a:lnTo>
                <a:lnTo>
                  <a:pt x="3950" y="390"/>
                </a:lnTo>
                <a:lnTo>
                  <a:pt x="3988" y="400"/>
                </a:lnTo>
                <a:lnTo>
                  <a:pt x="4021" y="409"/>
                </a:lnTo>
                <a:lnTo>
                  <a:pt x="4050" y="417"/>
                </a:lnTo>
                <a:lnTo>
                  <a:pt x="4074" y="425"/>
                </a:lnTo>
                <a:lnTo>
                  <a:pt x="4094" y="432"/>
                </a:lnTo>
                <a:lnTo>
                  <a:pt x="4107" y="438"/>
                </a:lnTo>
                <a:lnTo>
                  <a:pt x="4115" y="442"/>
                </a:lnTo>
                <a:lnTo>
                  <a:pt x="4116" y="446"/>
                </a:lnTo>
                <a:lnTo>
                  <a:pt x="4109" y="448"/>
                </a:lnTo>
                <a:lnTo>
                  <a:pt x="4096" y="449"/>
                </a:lnTo>
                <a:lnTo>
                  <a:pt x="3317" y="453"/>
                </a:lnTo>
                <a:lnTo>
                  <a:pt x="3320" y="533"/>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219143" name="Rectangle 7"/>
          <p:cNvSpPr>
            <a:spLocks noChangeArrowheads="1"/>
          </p:cNvSpPr>
          <p:nvPr/>
        </p:nvSpPr>
        <p:spPr bwMode="auto">
          <a:xfrm>
            <a:off x="0" y="4653136"/>
            <a:ext cx="9144000" cy="520655"/>
          </a:xfrm>
          <a:prstGeom prst="rect">
            <a:avLst/>
          </a:prstGeom>
          <a:noFill/>
          <a:ln w="12700">
            <a:noFill/>
            <a:miter lim="800000"/>
            <a:headEnd/>
            <a:tailEnd/>
          </a:ln>
        </p:spPr>
        <p:txBody>
          <a:bodyPr wrap="square" lIns="90488" tIns="44450" rIns="90488" bIns="44450">
            <a:spAutoFit/>
          </a:bodyPr>
          <a:lstStyle/>
          <a:p>
            <a:pPr algn="ctr" eaLnBrk="0" hangingPunct="0">
              <a:spcBef>
                <a:spcPct val="50000"/>
              </a:spcBef>
            </a:pPr>
            <a:r>
              <a:rPr lang="en-GB" sz="2800" b="1" dirty="0">
                <a:solidFill>
                  <a:srgbClr val="FFFF00"/>
                </a:solidFill>
              </a:rPr>
              <a:t>60% </a:t>
            </a:r>
            <a:r>
              <a:rPr lang="en-GB" sz="2800" b="1" dirty="0" smtClean="0">
                <a:solidFill>
                  <a:srgbClr val="FFFF00"/>
                </a:solidFill>
              </a:rPr>
              <a:t>increase </a:t>
            </a:r>
            <a:r>
              <a:rPr lang="en-GB" sz="2800" b="1" dirty="0">
                <a:solidFill>
                  <a:srgbClr val="FFFF00"/>
                </a:solidFill>
              </a:rPr>
              <a:t>C</a:t>
            </a:r>
            <a:r>
              <a:rPr lang="en-GB" sz="2800" b="1" baseline="-25000" dirty="0">
                <a:solidFill>
                  <a:srgbClr val="FFFF00"/>
                </a:solidFill>
              </a:rPr>
              <a:t>LMAX </a:t>
            </a:r>
            <a:r>
              <a:rPr lang="en-GB" sz="2800" b="1" dirty="0">
                <a:solidFill>
                  <a:srgbClr val="FFFF00"/>
                </a:solidFill>
              </a:rPr>
              <a:t>   Critical </a:t>
            </a:r>
            <a:r>
              <a:rPr lang="en-GB" sz="2800" b="1" dirty="0" smtClean="0">
                <a:solidFill>
                  <a:srgbClr val="FFFF00"/>
                </a:solidFill>
              </a:rPr>
              <a:t>angle </a:t>
            </a:r>
            <a:r>
              <a:rPr lang="en-GB" sz="2800" b="1" dirty="0">
                <a:solidFill>
                  <a:srgbClr val="FFFF00"/>
                </a:solidFill>
              </a:rPr>
              <a:t>14</a:t>
            </a:r>
            <a:r>
              <a:rPr lang="en-GB" sz="2800" b="1" baseline="30000" dirty="0">
                <a:solidFill>
                  <a:srgbClr val="FFFF00"/>
                </a:solidFill>
              </a:rPr>
              <a:t>o</a:t>
            </a:r>
          </a:p>
        </p:txBody>
      </p:sp>
      <p:sp>
        <p:nvSpPr>
          <p:cNvPr id="24582" name="Rectangle 8"/>
          <p:cNvSpPr>
            <a:spLocks noChangeArrowheads="1"/>
          </p:cNvSpPr>
          <p:nvPr/>
        </p:nvSpPr>
        <p:spPr bwMode="auto">
          <a:xfrm>
            <a:off x="0" y="1268760"/>
            <a:ext cx="9144000" cy="520655"/>
          </a:xfrm>
          <a:prstGeom prst="rect">
            <a:avLst/>
          </a:prstGeom>
          <a:noFill/>
          <a:ln w="12700">
            <a:noFill/>
            <a:miter lim="800000"/>
            <a:headEnd/>
            <a:tailEnd/>
          </a:ln>
        </p:spPr>
        <p:txBody>
          <a:bodyPr wrap="square" lIns="90488" tIns="44450" rIns="90488" bIns="44450">
            <a:spAutoFit/>
          </a:bodyPr>
          <a:lstStyle/>
          <a:p>
            <a:pPr algn="ctr" eaLnBrk="0" hangingPunct="0"/>
            <a:r>
              <a:rPr lang="en-GB" sz="2800" b="1" dirty="0" smtClean="0">
                <a:solidFill>
                  <a:srgbClr val="FFFF00"/>
                </a:solidFill>
              </a:rPr>
              <a:t>2. Split flap</a:t>
            </a:r>
            <a:endParaRPr lang="en-GB" sz="2800" b="1" dirty="0">
              <a:solidFill>
                <a:srgbClr val="FFFF00"/>
              </a:solidFill>
            </a:endParaRPr>
          </a:p>
        </p:txBody>
      </p:sp>
      <p:grpSp>
        <p:nvGrpSpPr>
          <p:cNvPr id="2" name="Group 10"/>
          <p:cNvGrpSpPr>
            <a:grpSpLocks/>
          </p:cNvGrpSpPr>
          <p:nvPr/>
        </p:nvGrpSpPr>
        <p:grpSpPr bwMode="auto">
          <a:xfrm>
            <a:off x="5077123" y="3274517"/>
            <a:ext cx="3178175" cy="144462"/>
            <a:chOff x="3198" y="1979"/>
            <a:chExt cx="2002" cy="91"/>
          </a:xfrm>
        </p:grpSpPr>
        <p:sp>
          <p:nvSpPr>
            <p:cNvPr id="24584" name="Freeform 6"/>
            <p:cNvSpPr>
              <a:spLocks/>
            </p:cNvSpPr>
            <p:nvPr/>
          </p:nvSpPr>
          <p:spPr bwMode="auto">
            <a:xfrm>
              <a:off x="4195" y="1979"/>
              <a:ext cx="1005" cy="91"/>
            </a:xfrm>
            <a:custGeom>
              <a:avLst/>
              <a:gdLst>
                <a:gd name="T0" fmla="*/ 1 w 1005"/>
                <a:gd name="T1" fmla="*/ 90 h 91"/>
                <a:gd name="T2" fmla="*/ 0 w 1005"/>
                <a:gd name="T3" fmla="*/ 2 h 91"/>
                <a:gd name="T4" fmla="*/ 795 w 1005"/>
                <a:gd name="T5" fmla="*/ 0 h 91"/>
                <a:gd name="T6" fmla="*/ 808 w 1005"/>
                <a:gd name="T7" fmla="*/ 3 h 91"/>
                <a:gd name="T8" fmla="*/ 820 w 1005"/>
                <a:gd name="T9" fmla="*/ 6 h 91"/>
                <a:gd name="T10" fmla="*/ 833 w 1005"/>
                <a:gd name="T11" fmla="*/ 10 h 91"/>
                <a:gd name="T12" fmla="*/ 846 w 1005"/>
                <a:gd name="T13" fmla="*/ 14 h 91"/>
                <a:gd name="T14" fmla="*/ 859 w 1005"/>
                <a:gd name="T15" fmla="*/ 19 h 91"/>
                <a:gd name="T16" fmla="*/ 871 w 1005"/>
                <a:gd name="T17" fmla="*/ 24 h 91"/>
                <a:gd name="T18" fmla="*/ 883 w 1005"/>
                <a:gd name="T19" fmla="*/ 29 h 91"/>
                <a:gd name="T20" fmla="*/ 897 w 1005"/>
                <a:gd name="T21" fmla="*/ 35 h 91"/>
                <a:gd name="T22" fmla="*/ 910 w 1005"/>
                <a:gd name="T23" fmla="*/ 41 h 91"/>
                <a:gd name="T24" fmla="*/ 923 w 1005"/>
                <a:gd name="T25" fmla="*/ 48 h 91"/>
                <a:gd name="T26" fmla="*/ 936 w 1005"/>
                <a:gd name="T27" fmla="*/ 54 h 91"/>
                <a:gd name="T28" fmla="*/ 949 w 1005"/>
                <a:gd name="T29" fmla="*/ 61 h 91"/>
                <a:gd name="T30" fmla="*/ 963 w 1005"/>
                <a:gd name="T31" fmla="*/ 67 h 91"/>
                <a:gd name="T32" fmla="*/ 976 w 1005"/>
                <a:gd name="T33" fmla="*/ 73 h 91"/>
                <a:gd name="T34" fmla="*/ 990 w 1005"/>
                <a:gd name="T35" fmla="*/ 80 h 91"/>
                <a:gd name="T36" fmla="*/ 1004 w 1005"/>
                <a:gd name="T37" fmla="*/ 86 h 91"/>
                <a:gd name="T38" fmla="*/ 1002 w 1005"/>
                <a:gd name="T39" fmla="*/ 86 h 91"/>
                <a:gd name="T40" fmla="*/ 998 w 1005"/>
                <a:gd name="T41" fmla="*/ 86 h 91"/>
                <a:gd name="T42" fmla="*/ 990 w 1005"/>
                <a:gd name="T43" fmla="*/ 86 h 91"/>
                <a:gd name="T44" fmla="*/ 980 w 1005"/>
                <a:gd name="T45" fmla="*/ 86 h 91"/>
                <a:gd name="T46" fmla="*/ 966 w 1005"/>
                <a:gd name="T47" fmla="*/ 86 h 91"/>
                <a:gd name="T48" fmla="*/ 950 w 1005"/>
                <a:gd name="T49" fmla="*/ 86 h 91"/>
                <a:gd name="T50" fmla="*/ 932 w 1005"/>
                <a:gd name="T51" fmla="*/ 87 h 91"/>
                <a:gd name="T52" fmla="*/ 911 w 1005"/>
                <a:gd name="T53" fmla="*/ 87 h 91"/>
                <a:gd name="T54" fmla="*/ 887 w 1005"/>
                <a:gd name="T55" fmla="*/ 87 h 91"/>
                <a:gd name="T56" fmla="*/ 862 w 1005"/>
                <a:gd name="T57" fmla="*/ 87 h 91"/>
                <a:gd name="T58" fmla="*/ 835 w 1005"/>
                <a:gd name="T59" fmla="*/ 87 h 91"/>
                <a:gd name="T60" fmla="*/ 806 w 1005"/>
                <a:gd name="T61" fmla="*/ 87 h 91"/>
                <a:gd name="T62" fmla="*/ 774 w 1005"/>
                <a:gd name="T63" fmla="*/ 87 h 91"/>
                <a:gd name="T64" fmla="*/ 742 w 1005"/>
                <a:gd name="T65" fmla="*/ 87 h 91"/>
                <a:gd name="T66" fmla="*/ 707 w 1005"/>
                <a:gd name="T67" fmla="*/ 87 h 91"/>
                <a:gd name="T68" fmla="*/ 672 w 1005"/>
                <a:gd name="T69" fmla="*/ 88 h 91"/>
                <a:gd name="T70" fmla="*/ 635 w 1005"/>
                <a:gd name="T71" fmla="*/ 88 h 91"/>
                <a:gd name="T72" fmla="*/ 597 w 1005"/>
                <a:gd name="T73" fmla="*/ 88 h 91"/>
                <a:gd name="T74" fmla="*/ 557 w 1005"/>
                <a:gd name="T75" fmla="*/ 88 h 91"/>
                <a:gd name="T76" fmla="*/ 517 w 1005"/>
                <a:gd name="T77" fmla="*/ 88 h 91"/>
                <a:gd name="T78" fmla="*/ 476 w 1005"/>
                <a:gd name="T79" fmla="*/ 88 h 91"/>
                <a:gd name="T80" fmla="*/ 434 w 1005"/>
                <a:gd name="T81" fmla="*/ 88 h 91"/>
                <a:gd name="T82" fmla="*/ 391 w 1005"/>
                <a:gd name="T83" fmla="*/ 89 h 91"/>
                <a:gd name="T84" fmla="*/ 348 w 1005"/>
                <a:gd name="T85" fmla="*/ 89 h 91"/>
                <a:gd name="T86" fmla="*/ 305 w 1005"/>
                <a:gd name="T87" fmla="*/ 89 h 91"/>
                <a:gd name="T88" fmla="*/ 261 w 1005"/>
                <a:gd name="T89" fmla="*/ 90 h 91"/>
                <a:gd name="T90" fmla="*/ 218 w 1005"/>
                <a:gd name="T91" fmla="*/ 90 h 91"/>
                <a:gd name="T92" fmla="*/ 173 w 1005"/>
                <a:gd name="T93" fmla="*/ 90 h 91"/>
                <a:gd name="T94" fmla="*/ 129 w 1005"/>
                <a:gd name="T95" fmla="*/ 90 h 91"/>
                <a:gd name="T96" fmla="*/ 86 w 1005"/>
                <a:gd name="T97" fmla="*/ 90 h 91"/>
                <a:gd name="T98" fmla="*/ 43 w 1005"/>
                <a:gd name="T99" fmla="*/ 90 h 91"/>
                <a:gd name="T100" fmla="*/ 1 w 1005"/>
                <a:gd name="T101" fmla="*/ 90 h 9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005"/>
                <a:gd name="T154" fmla="*/ 0 h 91"/>
                <a:gd name="T155" fmla="*/ 1005 w 1005"/>
                <a:gd name="T156" fmla="*/ 91 h 9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005" h="91">
                  <a:moveTo>
                    <a:pt x="1" y="90"/>
                  </a:moveTo>
                  <a:lnTo>
                    <a:pt x="0" y="2"/>
                  </a:lnTo>
                  <a:lnTo>
                    <a:pt x="795" y="0"/>
                  </a:lnTo>
                  <a:lnTo>
                    <a:pt x="808" y="3"/>
                  </a:lnTo>
                  <a:lnTo>
                    <a:pt x="820" y="6"/>
                  </a:lnTo>
                  <a:lnTo>
                    <a:pt x="833" y="10"/>
                  </a:lnTo>
                  <a:lnTo>
                    <a:pt x="846" y="14"/>
                  </a:lnTo>
                  <a:lnTo>
                    <a:pt x="859" y="19"/>
                  </a:lnTo>
                  <a:lnTo>
                    <a:pt x="871" y="24"/>
                  </a:lnTo>
                  <a:lnTo>
                    <a:pt x="883" y="29"/>
                  </a:lnTo>
                  <a:lnTo>
                    <a:pt x="897" y="35"/>
                  </a:lnTo>
                  <a:lnTo>
                    <a:pt x="910" y="41"/>
                  </a:lnTo>
                  <a:lnTo>
                    <a:pt x="923" y="48"/>
                  </a:lnTo>
                  <a:lnTo>
                    <a:pt x="936" y="54"/>
                  </a:lnTo>
                  <a:lnTo>
                    <a:pt x="949" y="61"/>
                  </a:lnTo>
                  <a:lnTo>
                    <a:pt x="963" y="67"/>
                  </a:lnTo>
                  <a:lnTo>
                    <a:pt x="976" y="73"/>
                  </a:lnTo>
                  <a:lnTo>
                    <a:pt x="990" y="80"/>
                  </a:lnTo>
                  <a:lnTo>
                    <a:pt x="1004" y="86"/>
                  </a:lnTo>
                  <a:lnTo>
                    <a:pt x="1002" y="86"/>
                  </a:lnTo>
                  <a:lnTo>
                    <a:pt x="998" y="86"/>
                  </a:lnTo>
                  <a:lnTo>
                    <a:pt x="990" y="86"/>
                  </a:lnTo>
                  <a:lnTo>
                    <a:pt x="980" y="86"/>
                  </a:lnTo>
                  <a:lnTo>
                    <a:pt x="966" y="86"/>
                  </a:lnTo>
                  <a:lnTo>
                    <a:pt x="950" y="86"/>
                  </a:lnTo>
                  <a:lnTo>
                    <a:pt x="932" y="87"/>
                  </a:lnTo>
                  <a:lnTo>
                    <a:pt x="911" y="87"/>
                  </a:lnTo>
                  <a:lnTo>
                    <a:pt x="887" y="87"/>
                  </a:lnTo>
                  <a:lnTo>
                    <a:pt x="862" y="87"/>
                  </a:lnTo>
                  <a:lnTo>
                    <a:pt x="835" y="87"/>
                  </a:lnTo>
                  <a:lnTo>
                    <a:pt x="806" y="87"/>
                  </a:lnTo>
                  <a:lnTo>
                    <a:pt x="774" y="87"/>
                  </a:lnTo>
                  <a:lnTo>
                    <a:pt x="742" y="87"/>
                  </a:lnTo>
                  <a:lnTo>
                    <a:pt x="707" y="87"/>
                  </a:lnTo>
                  <a:lnTo>
                    <a:pt x="672" y="88"/>
                  </a:lnTo>
                  <a:lnTo>
                    <a:pt x="635" y="88"/>
                  </a:lnTo>
                  <a:lnTo>
                    <a:pt x="597" y="88"/>
                  </a:lnTo>
                  <a:lnTo>
                    <a:pt x="557" y="88"/>
                  </a:lnTo>
                  <a:lnTo>
                    <a:pt x="517" y="88"/>
                  </a:lnTo>
                  <a:lnTo>
                    <a:pt x="476" y="88"/>
                  </a:lnTo>
                  <a:lnTo>
                    <a:pt x="434" y="88"/>
                  </a:lnTo>
                  <a:lnTo>
                    <a:pt x="391" y="89"/>
                  </a:lnTo>
                  <a:lnTo>
                    <a:pt x="348" y="89"/>
                  </a:lnTo>
                  <a:lnTo>
                    <a:pt x="305" y="89"/>
                  </a:lnTo>
                  <a:lnTo>
                    <a:pt x="261" y="90"/>
                  </a:lnTo>
                  <a:lnTo>
                    <a:pt x="218" y="90"/>
                  </a:lnTo>
                  <a:lnTo>
                    <a:pt x="173" y="90"/>
                  </a:lnTo>
                  <a:lnTo>
                    <a:pt x="129" y="90"/>
                  </a:lnTo>
                  <a:lnTo>
                    <a:pt x="86" y="90"/>
                  </a:lnTo>
                  <a:lnTo>
                    <a:pt x="43" y="90"/>
                  </a:lnTo>
                  <a:lnTo>
                    <a:pt x="1" y="90"/>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24585" name="Freeform 9"/>
            <p:cNvSpPr>
              <a:spLocks/>
            </p:cNvSpPr>
            <p:nvPr/>
          </p:nvSpPr>
          <p:spPr bwMode="auto">
            <a:xfrm flipH="1">
              <a:off x="3198" y="1979"/>
              <a:ext cx="1005" cy="91"/>
            </a:xfrm>
            <a:custGeom>
              <a:avLst/>
              <a:gdLst>
                <a:gd name="T0" fmla="*/ 1 w 1005"/>
                <a:gd name="T1" fmla="*/ 90 h 91"/>
                <a:gd name="T2" fmla="*/ 0 w 1005"/>
                <a:gd name="T3" fmla="*/ 2 h 91"/>
                <a:gd name="T4" fmla="*/ 795 w 1005"/>
                <a:gd name="T5" fmla="*/ 0 h 91"/>
                <a:gd name="T6" fmla="*/ 808 w 1005"/>
                <a:gd name="T7" fmla="*/ 3 h 91"/>
                <a:gd name="T8" fmla="*/ 820 w 1005"/>
                <a:gd name="T9" fmla="*/ 6 h 91"/>
                <a:gd name="T10" fmla="*/ 833 w 1005"/>
                <a:gd name="T11" fmla="*/ 10 h 91"/>
                <a:gd name="T12" fmla="*/ 846 w 1005"/>
                <a:gd name="T13" fmla="*/ 14 h 91"/>
                <a:gd name="T14" fmla="*/ 859 w 1005"/>
                <a:gd name="T15" fmla="*/ 19 h 91"/>
                <a:gd name="T16" fmla="*/ 871 w 1005"/>
                <a:gd name="T17" fmla="*/ 24 h 91"/>
                <a:gd name="T18" fmla="*/ 883 w 1005"/>
                <a:gd name="T19" fmla="*/ 29 h 91"/>
                <a:gd name="T20" fmla="*/ 897 w 1005"/>
                <a:gd name="T21" fmla="*/ 35 h 91"/>
                <a:gd name="T22" fmla="*/ 910 w 1005"/>
                <a:gd name="T23" fmla="*/ 41 h 91"/>
                <a:gd name="T24" fmla="*/ 923 w 1005"/>
                <a:gd name="T25" fmla="*/ 48 h 91"/>
                <a:gd name="T26" fmla="*/ 936 w 1005"/>
                <a:gd name="T27" fmla="*/ 54 h 91"/>
                <a:gd name="T28" fmla="*/ 949 w 1005"/>
                <a:gd name="T29" fmla="*/ 61 h 91"/>
                <a:gd name="T30" fmla="*/ 963 w 1005"/>
                <a:gd name="T31" fmla="*/ 67 h 91"/>
                <a:gd name="T32" fmla="*/ 976 w 1005"/>
                <a:gd name="T33" fmla="*/ 73 h 91"/>
                <a:gd name="T34" fmla="*/ 990 w 1005"/>
                <a:gd name="T35" fmla="*/ 80 h 91"/>
                <a:gd name="T36" fmla="*/ 1004 w 1005"/>
                <a:gd name="T37" fmla="*/ 86 h 91"/>
                <a:gd name="T38" fmla="*/ 1002 w 1005"/>
                <a:gd name="T39" fmla="*/ 86 h 91"/>
                <a:gd name="T40" fmla="*/ 998 w 1005"/>
                <a:gd name="T41" fmla="*/ 86 h 91"/>
                <a:gd name="T42" fmla="*/ 990 w 1005"/>
                <a:gd name="T43" fmla="*/ 86 h 91"/>
                <a:gd name="T44" fmla="*/ 980 w 1005"/>
                <a:gd name="T45" fmla="*/ 86 h 91"/>
                <a:gd name="T46" fmla="*/ 966 w 1005"/>
                <a:gd name="T47" fmla="*/ 86 h 91"/>
                <a:gd name="T48" fmla="*/ 950 w 1005"/>
                <a:gd name="T49" fmla="*/ 86 h 91"/>
                <a:gd name="T50" fmla="*/ 932 w 1005"/>
                <a:gd name="T51" fmla="*/ 87 h 91"/>
                <a:gd name="T52" fmla="*/ 911 w 1005"/>
                <a:gd name="T53" fmla="*/ 87 h 91"/>
                <a:gd name="T54" fmla="*/ 887 w 1005"/>
                <a:gd name="T55" fmla="*/ 87 h 91"/>
                <a:gd name="T56" fmla="*/ 862 w 1005"/>
                <a:gd name="T57" fmla="*/ 87 h 91"/>
                <a:gd name="T58" fmla="*/ 835 w 1005"/>
                <a:gd name="T59" fmla="*/ 87 h 91"/>
                <a:gd name="T60" fmla="*/ 806 w 1005"/>
                <a:gd name="T61" fmla="*/ 87 h 91"/>
                <a:gd name="T62" fmla="*/ 774 w 1005"/>
                <a:gd name="T63" fmla="*/ 87 h 91"/>
                <a:gd name="T64" fmla="*/ 742 w 1005"/>
                <a:gd name="T65" fmla="*/ 87 h 91"/>
                <a:gd name="T66" fmla="*/ 707 w 1005"/>
                <a:gd name="T67" fmla="*/ 87 h 91"/>
                <a:gd name="T68" fmla="*/ 672 w 1005"/>
                <a:gd name="T69" fmla="*/ 88 h 91"/>
                <a:gd name="T70" fmla="*/ 635 w 1005"/>
                <a:gd name="T71" fmla="*/ 88 h 91"/>
                <a:gd name="T72" fmla="*/ 597 w 1005"/>
                <a:gd name="T73" fmla="*/ 88 h 91"/>
                <a:gd name="T74" fmla="*/ 557 w 1005"/>
                <a:gd name="T75" fmla="*/ 88 h 91"/>
                <a:gd name="T76" fmla="*/ 517 w 1005"/>
                <a:gd name="T77" fmla="*/ 88 h 91"/>
                <a:gd name="T78" fmla="*/ 476 w 1005"/>
                <a:gd name="T79" fmla="*/ 88 h 91"/>
                <a:gd name="T80" fmla="*/ 434 w 1005"/>
                <a:gd name="T81" fmla="*/ 88 h 91"/>
                <a:gd name="T82" fmla="*/ 391 w 1005"/>
                <a:gd name="T83" fmla="*/ 89 h 91"/>
                <a:gd name="T84" fmla="*/ 348 w 1005"/>
                <a:gd name="T85" fmla="*/ 89 h 91"/>
                <a:gd name="T86" fmla="*/ 305 w 1005"/>
                <a:gd name="T87" fmla="*/ 89 h 91"/>
                <a:gd name="T88" fmla="*/ 261 w 1005"/>
                <a:gd name="T89" fmla="*/ 90 h 91"/>
                <a:gd name="T90" fmla="*/ 218 w 1005"/>
                <a:gd name="T91" fmla="*/ 90 h 91"/>
                <a:gd name="T92" fmla="*/ 173 w 1005"/>
                <a:gd name="T93" fmla="*/ 90 h 91"/>
                <a:gd name="T94" fmla="*/ 129 w 1005"/>
                <a:gd name="T95" fmla="*/ 90 h 91"/>
                <a:gd name="T96" fmla="*/ 86 w 1005"/>
                <a:gd name="T97" fmla="*/ 90 h 91"/>
                <a:gd name="T98" fmla="*/ 43 w 1005"/>
                <a:gd name="T99" fmla="*/ 90 h 91"/>
                <a:gd name="T100" fmla="*/ 1 w 1005"/>
                <a:gd name="T101" fmla="*/ 90 h 9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005"/>
                <a:gd name="T154" fmla="*/ 0 h 91"/>
                <a:gd name="T155" fmla="*/ 1005 w 1005"/>
                <a:gd name="T156" fmla="*/ 91 h 9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005" h="91">
                  <a:moveTo>
                    <a:pt x="1" y="90"/>
                  </a:moveTo>
                  <a:lnTo>
                    <a:pt x="0" y="2"/>
                  </a:lnTo>
                  <a:lnTo>
                    <a:pt x="795" y="0"/>
                  </a:lnTo>
                  <a:lnTo>
                    <a:pt x="808" y="3"/>
                  </a:lnTo>
                  <a:lnTo>
                    <a:pt x="820" y="6"/>
                  </a:lnTo>
                  <a:lnTo>
                    <a:pt x="833" y="10"/>
                  </a:lnTo>
                  <a:lnTo>
                    <a:pt x="846" y="14"/>
                  </a:lnTo>
                  <a:lnTo>
                    <a:pt x="859" y="19"/>
                  </a:lnTo>
                  <a:lnTo>
                    <a:pt x="871" y="24"/>
                  </a:lnTo>
                  <a:lnTo>
                    <a:pt x="883" y="29"/>
                  </a:lnTo>
                  <a:lnTo>
                    <a:pt x="897" y="35"/>
                  </a:lnTo>
                  <a:lnTo>
                    <a:pt x="910" y="41"/>
                  </a:lnTo>
                  <a:lnTo>
                    <a:pt x="923" y="48"/>
                  </a:lnTo>
                  <a:lnTo>
                    <a:pt x="936" y="54"/>
                  </a:lnTo>
                  <a:lnTo>
                    <a:pt x="949" y="61"/>
                  </a:lnTo>
                  <a:lnTo>
                    <a:pt x="963" y="67"/>
                  </a:lnTo>
                  <a:lnTo>
                    <a:pt x="976" y="73"/>
                  </a:lnTo>
                  <a:lnTo>
                    <a:pt x="990" y="80"/>
                  </a:lnTo>
                  <a:lnTo>
                    <a:pt x="1004" y="86"/>
                  </a:lnTo>
                  <a:lnTo>
                    <a:pt x="1002" y="86"/>
                  </a:lnTo>
                  <a:lnTo>
                    <a:pt x="998" y="86"/>
                  </a:lnTo>
                  <a:lnTo>
                    <a:pt x="990" y="86"/>
                  </a:lnTo>
                  <a:lnTo>
                    <a:pt x="980" y="86"/>
                  </a:lnTo>
                  <a:lnTo>
                    <a:pt x="966" y="86"/>
                  </a:lnTo>
                  <a:lnTo>
                    <a:pt x="950" y="86"/>
                  </a:lnTo>
                  <a:lnTo>
                    <a:pt x="932" y="87"/>
                  </a:lnTo>
                  <a:lnTo>
                    <a:pt x="911" y="87"/>
                  </a:lnTo>
                  <a:lnTo>
                    <a:pt x="887" y="87"/>
                  </a:lnTo>
                  <a:lnTo>
                    <a:pt x="862" y="87"/>
                  </a:lnTo>
                  <a:lnTo>
                    <a:pt x="835" y="87"/>
                  </a:lnTo>
                  <a:lnTo>
                    <a:pt x="806" y="87"/>
                  </a:lnTo>
                  <a:lnTo>
                    <a:pt x="774" y="87"/>
                  </a:lnTo>
                  <a:lnTo>
                    <a:pt x="742" y="87"/>
                  </a:lnTo>
                  <a:lnTo>
                    <a:pt x="707" y="87"/>
                  </a:lnTo>
                  <a:lnTo>
                    <a:pt x="672" y="88"/>
                  </a:lnTo>
                  <a:lnTo>
                    <a:pt x="635" y="88"/>
                  </a:lnTo>
                  <a:lnTo>
                    <a:pt x="597" y="88"/>
                  </a:lnTo>
                  <a:lnTo>
                    <a:pt x="557" y="88"/>
                  </a:lnTo>
                  <a:lnTo>
                    <a:pt x="517" y="88"/>
                  </a:lnTo>
                  <a:lnTo>
                    <a:pt x="476" y="88"/>
                  </a:lnTo>
                  <a:lnTo>
                    <a:pt x="434" y="88"/>
                  </a:lnTo>
                  <a:lnTo>
                    <a:pt x="391" y="89"/>
                  </a:lnTo>
                  <a:lnTo>
                    <a:pt x="348" y="89"/>
                  </a:lnTo>
                  <a:lnTo>
                    <a:pt x="305" y="89"/>
                  </a:lnTo>
                  <a:lnTo>
                    <a:pt x="261" y="90"/>
                  </a:lnTo>
                  <a:lnTo>
                    <a:pt x="218" y="90"/>
                  </a:lnTo>
                  <a:lnTo>
                    <a:pt x="173" y="90"/>
                  </a:lnTo>
                  <a:lnTo>
                    <a:pt x="129" y="90"/>
                  </a:lnTo>
                  <a:lnTo>
                    <a:pt x="86" y="90"/>
                  </a:lnTo>
                  <a:lnTo>
                    <a:pt x="43" y="90"/>
                  </a:lnTo>
                  <a:lnTo>
                    <a:pt x="1" y="90"/>
                  </a:lnTo>
                </a:path>
              </a:pathLst>
            </a:custGeom>
            <a:noFill/>
            <a:ln w="12700" cap="rnd" cmpd="sng">
              <a:noFill/>
              <a:prstDash val="solid"/>
              <a:round/>
              <a:headEnd type="none" w="med" len="med"/>
              <a:tailEnd type="none" w="med" len="med"/>
            </a:ln>
          </p:spPr>
          <p:txBody>
            <a:bodyPr/>
            <a:lstStyle/>
            <a:p>
              <a:endParaRPr lang="en-GB"/>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1800000">
                                      <p:cBhvr>
                                        <p:cTn id="6" dur="2000" fill="hold"/>
                                        <p:tgtEl>
                                          <p:spTgt spid="2"/>
                                        </p:tgtEl>
                                        <p:attrNameLst>
                                          <p:attrName>r</p:attrName>
                                        </p:attrNameLst>
                                      </p:cBhvr>
                                    </p:animRot>
                                  </p:childTnLst>
                                </p:cTn>
                              </p:par>
                            </p:childTnLst>
                          </p:cTn>
                        </p:par>
                        <p:par>
                          <p:cTn id="7" fill="hold">
                            <p:stCondLst>
                              <p:cond delay="2000"/>
                            </p:stCondLst>
                            <p:childTnLst>
                              <p:par>
                                <p:cTn id="8" presetID="8" presetClass="emph" presetSubtype="0" fill="hold" nodeType="afterEffect">
                                  <p:stCondLst>
                                    <p:cond delay="500"/>
                                  </p:stCondLst>
                                  <p:childTnLst>
                                    <p:animRot by="-1800000">
                                      <p:cBhvr>
                                        <p:cTn id="9" dur="2000" fill="hold"/>
                                        <p:tgtEl>
                                          <p:spTgt spid="2"/>
                                        </p:tgtEl>
                                        <p:attrNameLst>
                                          <p:attrName>r</p:attrName>
                                        </p:attrNameLst>
                                      </p:cBhvr>
                                    </p:animRot>
                                  </p:childTnLst>
                                </p:cTn>
                              </p:par>
                            </p:childTnLst>
                          </p:cTn>
                        </p:par>
                        <p:par>
                          <p:cTn id="10" fill="hold">
                            <p:stCondLst>
                              <p:cond delay="4500"/>
                            </p:stCondLst>
                            <p:childTnLst>
                              <p:par>
                                <p:cTn id="11" presetID="8" presetClass="emph" presetSubtype="0" fill="hold" nodeType="afterEffect">
                                  <p:stCondLst>
                                    <p:cond delay="500"/>
                                  </p:stCondLst>
                                  <p:childTnLst>
                                    <p:animRot by="1800000">
                                      <p:cBhvr>
                                        <p:cTn id="12" dur="2000" fill="hold"/>
                                        <p:tgtEl>
                                          <p:spTgt spid="2"/>
                                        </p:tgtEl>
                                        <p:attrNameLst>
                                          <p:attrName>r</p:attrName>
                                        </p:attrNameLst>
                                      </p:cBhvr>
                                    </p:animRo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19143">
                                            <p:txEl>
                                              <p:pRg st="0" end="0"/>
                                            </p:txEl>
                                          </p:spTgt>
                                        </p:tgtEl>
                                        <p:attrNameLst>
                                          <p:attrName>style.visibility</p:attrName>
                                        </p:attrNameLst>
                                      </p:cBhvr>
                                      <p:to>
                                        <p:strVal val="visible"/>
                                      </p:to>
                                    </p:set>
                                    <p:animEffect transition="in" filter="fade">
                                      <p:cBhvr>
                                        <p:cTn id="17" dur="1000"/>
                                        <p:tgtEl>
                                          <p:spTgt spid="21914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ir Cadets Yellow text">
  <a:themeElements>
    <a:clrScheme name="2_Custom Design 1">
      <a:dk1>
        <a:srgbClr val="000000"/>
      </a:dk1>
      <a:lt1>
        <a:srgbClr val="FFFFFF"/>
      </a:lt1>
      <a:dk2>
        <a:srgbClr val="739ABC"/>
      </a:dk2>
      <a:lt2>
        <a:srgbClr val="FFFFFF"/>
      </a:lt2>
      <a:accent1>
        <a:srgbClr val="002F5F"/>
      </a:accent1>
      <a:accent2>
        <a:srgbClr val="E98300"/>
      </a:accent2>
      <a:accent3>
        <a:srgbClr val="BCCADA"/>
      </a:accent3>
      <a:accent4>
        <a:srgbClr val="DADADA"/>
      </a:accent4>
      <a:accent5>
        <a:srgbClr val="AAADB6"/>
      </a:accent5>
      <a:accent6>
        <a:srgbClr val="D37600"/>
      </a:accent6>
      <a:hlink>
        <a:srgbClr val="FECB00"/>
      </a:hlink>
      <a:folHlink>
        <a:srgbClr val="0073CF"/>
      </a:folHlink>
    </a:clrScheme>
    <a:fontScheme name="2_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Custom Design 1">
        <a:dk1>
          <a:srgbClr val="000000"/>
        </a:dk1>
        <a:lt1>
          <a:srgbClr val="FFFFFF"/>
        </a:lt1>
        <a:dk2>
          <a:srgbClr val="739ABC"/>
        </a:dk2>
        <a:lt2>
          <a:srgbClr val="FFFFFF"/>
        </a:lt2>
        <a:accent1>
          <a:srgbClr val="002F5F"/>
        </a:accent1>
        <a:accent2>
          <a:srgbClr val="E98300"/>
        </a:accent2>
        <a:accent3>
          <a:srgbClr val="BCCADA"/>
        </a:accent3>
        <a:accent4>
          <a:srgbClr val="DADADA"/>
        </a:accent4>
        <a:accent5>
          <a:srgbClr val="AAADB6"/>
        </a:accent5>
        <a:accent6>
          <a:srgbClr val="D37600"/>
        </a:accent6>
        <a:hlink>
          <a:srgbClr val="FECB00"/>
        </a:hlink>
        <a:folHlink>
          <a:srgbClr val="0073C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ir Cadets">
  <a:themeElements>
    <a:clrScheme name="2_Custom Design 1">
      <a:dk1>
        <a:srgbClr val="000000"/>
      </a:dk1>
      <a:lt1>
        <a:srgbClr val="FFFFFF"/>
      </a:lt1>
      <a:dk2>
        <a:srgbClr val="739ABC"/>
      </a:dk2>
      <a:lt2>
        <a:srgbClr val="FFFFFF"/>
      </a:lt2>
      <a:accent1>
        <a:srgbClr val="002F5F"/>
      </a:accent1>
      <a:accent2>
        <a:srgbClr val="E98300"/>
      </a:accent2>
      <a:accent3>
        <a:srgbClr val="BCCADA"/>
      </a:accent3>
      <a:accent4>
        <a:srgbClr val="DADADA"/>
      </a:accent4>
      <a:accent5>
        <a:srgbClr val="AAADB6"/>
      </a:accent5>
      <a:accent6>
        <a:srgbClr val="D37600"/>
      </a:accent6>
      <a:hlink>
        <a:srgbClr val="FECB00"/>
      </a:hlink>
      <a:folHlink>
        <a:srgbClr val="0073CF"/>
      </a:folHlink>
    </a:clrScheme>
    <a:fontScheme name="2_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Custom Design 1">
        <a:dk1>
          <a:srgbClr val="000000"/>
        </a:dk1>
        <a:lt1>
          <a:srgbClr val="FFFFFF"/>
        </a:lt1>
        <a:dk2>
          <a:srgbClr val="739ABC"/>
        </a:dk2>
        <a:lt2>
          <a:srgbClr val="FFFFFF"/>
        </a:lt2>
        <a:accent1>
          <a:srgbClr val="002F5F"/>
        </a:accent1>
        <a:accent2>
          <a:srgbClr val="E98300"/>
        </a:accent2>
        <a:accent3>
          <a:srgbClr val="BCCADA"/>
        </a:accent3>
        <a:accent4>
          <a:srgbClr val="DADADA"/>
        </a:accent4>
        <a:accent5>
          <a:srgbClr val="AAADB6"/>
        </a:accent5>
        <a:accent6>
          <a:srgbClr val="D37600"/>
        </a:accent6>
        <a:hlink>
          <a:srgbClr val="FECB00"/>
        </a:hlink>
        <a:folHlink>
          <a:srgbClr val="0073C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Air Cadets Yellow text</Template>
  <TotalTime>408</TotalTime>
  <Words>1981</Words>
  <Application>Microsoft Office PowerPoint</Application>
  <PresentationFormat>On-screen Show (4:3)</PresentationFormat>
  <Paragraphs>169</Paragraphs>
  <Slides>27</Slides>
  <Notes>9</Notes>
  <HiddenSlides>0</HiddenSlides>
  <MMClips>0</MMClips>
  <ScaleCrop>false</ScaleCrop>
  <HeadingPairs>
    <vt:vector size="4" baseType="variant">
      <vt:variant>
        <vt:lpstr>Theme</vt:lpstr>
      </vt:variant>
      <vt:variant>
        <vt:i4>2</vt:i4>
      </vt:variant>
      <vt:variant>
        <vt:lpstr>Slide Titles</vt:lpstr>
      </vt:variant>
      <vt:variant>
        <vt:i4>27</vt:i4>
      </vt:variant>
    </vt:vector>
  </HeadingPairs>
  <TitlesOfParts>
    <vt:vector size="29" baseType="lpstr">
      <vt:lpstr>Air Cadets Yellow text</vt:lpstr>
      <vt:lpstr>Air Cadets</vt:lpstr>
      <vt:lpstr>Slide 1</vt:lpstr>
      <vt:lpstr>High lift devices (flaps)  or  Lift augmentation</vt:lpstr>
      <vt:lpstr>High lift devices</vt:lpstr>
      <vt:lpstr>High lift devices </vt:lpstr>
      <vt:lpstr>Methods of lift augmentation</vt:lpstr>
      <vt:lpstr>Flaps</vt:lpstr>
      <vt:lpstr>Slide 7</vt:lpstr>
      <vt:lpstr>Slide 8</vt:lpstr>
      <vt:lpstr>Slide 9</vt:lpstr>
      <vt:lpstr>Nimrod</vt:lpstr>
      <vt:lpstr>Slide 11</vt:lpstr>
      <vt:lpstr>Slide 12</vt:lpstr>
      <vt:lpstr>Slide 13</vt:lpstr>
      <vt:lpstr>Slide 14</vt:lpstr>
      <vt:lpstr>Slide 15</vt:lpstr>
      <vt:lpstr>Slide 16</vt:lpstr>
      <vt:lpstr>Slide 17</vt:lpstr>
      <vt:lpstr>Slide 18</vt:lpstr>
      <vt:lpstr>Slide 19</vt:lpstr>
      <vt:lpstr>Slide 20</vt:lpstr>
      <vt:lpstr>Slide 21</vt:lpstr>
      <vt:lpstr>Flaps</vt:lpstr>
      <vt:lpstr>Slide 23</vt:lpstr>
      <vt:lpstr>Slide 24</vt:lpstr>
      <vt:lpstr>Slide 25</vt:lpstr>
      <vt:lpstr>Slide 26</vt:lpstr>
      <vt:lpstr>Slide 27</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Paul</dc:creator>
  <cp:lastModifiedBy>aharrowell</cp:lastModifiedBy>
  <cp:revision>45</cp:revision>
  <dcterms:created xsi:type="dcterms:W3CDTF">2014-04-04T16:29:50Z</dcterms:created>
  <dcterms:modified xsi:type="dcterms:W3CDTF">2014-04-29T07:24:51Z</dcterms:modified>
</cp:coreProperties>
</file>